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1" r:id="rId2"/>
    <p:sldId id="261" r:id="rId3"/>
    <p:sldId id="257" r:id="rId4"/>
    <p:sldId id="262" r:id="rId5"/>
    <p:sldId id="270" r:id="rId6"/>
    <p:sldId id="264" r:id="rId7"/>
    <p:sldId id="266" r:id="rId8"/>
    <p:sldId id="263" r:id="rId9"/>
    <p:sldId id="258" r:id="rId10"/>
    <p:sldId id="277" r:id="rId11"/>
    <p:sldId id="271" r:id="rId12"/>
    <p:sldId id="279" r:id="rId13"/>
    <p:sldId id="272" r:id="rId14"/>
    <p:sldId id="278" r:id="rId15"/>
    <p:sldId id="269" r:id="rId16"/>
    <p:sldId id="274" r:id="rId17"/>
    <p:sldId id="275" r:id="rId18"/>
  </p:sldIdLst>
  <p:sldSz cx="12192000" cy="6858000"/>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9CD6"/>
    <a:srgbClr val="802C0A"/>
    <a:srgbClr val="70330A"/>
    <a:srgbClr val="FFCC00"/>
    <a:srgbClr val="CC0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94" autoAdjust="0"/>
    <p:restoredTop sz="94660"/>
  </p:normalViewPr>
  <p:slideViewPr>
    <p:cSldViewPr snapToGrid="0">
      <p:cViewPr varScale="1">
        <p:scale>
          <a:sx n="76" d="100"/>
          <a:sy n="76" d="100"/>
        </p:scale>
        <p:origin x="126"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7T10:58:32.142"/>
    </inkml:context>
    <inkml:brush xml:id="br0">
      <inkml:brushProperty name="width" value="0.035" units="cm"/>
      <inkml:brushProperty name="height" value="0.035" units="cm"/>
      <inkml:brushProperty name="color" value="#E71224"/>
    </inkml:brush>
  </inkml:definitions>
  <inkml:trace contextRef="#ctx0" brushRef="#br0">0 0 24129,'1833'0'0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7T11:00:14.522"/>
    </inkml:context>
    <inkml:brush xml:id="br0">
      <inkml:brushProperty name="width" value="0.035" units="cm"/>
      <inkml:brushProperty name="height" value="0.035" units="cm"/>
      <inkml:brushProperty name="color" value="#E71224"/>
    </inkml:brush>
  </inkml:definitions>
  <inkml:trace contextRef="#ctx0" brushRef="#br0">0 0 24129,'1516'0'0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544C6038-8ABA-4384-BBCB-D269E4214CA5}" type="datetimeFigureOut">
              <a:rPr lang="de-DE" smtClean="0"/>
              <a:t>15.11.2025</a:t>
            </a:fld>
            <a:endParaRPr lang="de-DE"/>
          </a:p>
        </p:txBody>
      </p:sp>
      <p:sp>
        <p:nvSpPr>
          <p:cNvPr id="4" name="Folienbildplatzhalt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0744EB91-FB00-439E-81FA-5C9DA34BF40B}" type="slidenum">
              <a:rPr lang="de-DE" smtClean="0"/>
              <a:t>‹Nr.›</a:t>
            </a:fld>
            <a:endParaRPr lang="de-DE"/>
          </a:p>
        </p:txBody>
      </p:sp>
    </p:spTree>
    <p:extLst>
      <p:ext uri="{BB962C8B-B14F-4D97-AF65-F5344CB8AC3E}">
        <p14:creationId xmlns:p14="http://schemas.microsoft.com/office/powerpoint/2010/main" val="1059906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Mikrophon &amp; Lautsprecher, Musik machen, Wasserkreislauf, Kohlenstoffkreislauf, Recycling - Wertstoffkreislauf, Konvektion (Wetter: Hoch-Tief), Lebenskreislauf, Jahreszeiten, zyklische Bewegungen …</a:t>
            </a:r>
          </a:p>
        </p:txBody>
      </p:sp>
      <p:sp>
        <p:nvSpPr>
          <p:cNvPr id="4" name="Foliennummernplatzhalter 3"/>
          <p:cNvSpPr>
            <a:spLocks noGrp="1"/>
          </p:cNvSpPr>
          <p:nvPr>
            <p:ph type="sldNum" sz="quarter" idx="5"/>
          </p:nvPr>
        </p:nvSpPr>
        <p:spPr/>
        <p:txBody>
          <a:bodyPr/>
          <a:lstStyle/>
          <a:p>
            <a:fld id="{0744EB91-FB00-439E-81FA-5C9DA34BF40B}" type="slidenum">
              <a:rPr lang="de-DE" smtClean="0"/>
              <a:t>7</a:t>
            </a:fld>
            <a:endParaRPr lang="de-DE"/>
          </a:p>
        </p:txBody>
      </p:sp>
    </p:spTree>
    <p:extLst>
      <p:ext uri="{BB962C8B-B14F-4D97-AF65-F5344CB8AC3E}">
        <p14:creationId xmlns:p14="http://schemas.microsoft.com/office/powerpoint/2010/main" val="46689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Planänderung (</a:t>
            </a:r>
            <a:r>
              <a:rPr lang="de-DE" sz="1200" b="1" i="1" dirty="0">
                <a:solidFill>
                  <a:srgbClr val="FF0000"/>
                </a:solidFill>
                <a:effectLst/>
                <a:latin typeface="Arial" panose="020B0604020202020204" pitchFamily="34" charset="0"/>
                <a:ea typeface="Calibri" panose="020F0502020204030204" pitchFamily="34" charset="0"/>
                <a:cs typeface="Arial" panose="020B0604020202020204" pitchFamily="34" charset="0"/>
              </a:rPr>
              <a:t>Anpassung</a:t>
            </a:r>
            <a:r>
              <a:rPr lang="de-DE" sz="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 Der Kontroller verfügt außerdem über einen </a:t>
            </a:r>
            <a:r>
              <a:rPr lang="de-DE" sz="1200" b="1" i="1" dirty="0">
                <a:solidFill>
                  <a:srgbClr val="FF0000"/>
                </a:solidFill>
                <a:effectLst/>
                <a:latin typeface="Arial" panose="020B0604020202020204" pitchFamily="34" charset="0"/>
                <a:ea typeface="Calibri" panose="020F0502020204030204" pitchFamily="34" charset="0"/>
                <a:cs typeface="Arial" panose="020B0604020202020204" pitchFamily="34" charset="0"/>
              </a:rPr>
              <a:t>Speicher</a:t>
            </a:r>
            <a:r>
              <a:rPr lang="de-DE" sz="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 der Standardinformationen bzw. Erfahrungen abspeichert, die für die zukünftige Planung von Aussagekraft und damit von Relevanz sind. Der Kontroller kann sowohl die gespeicherten Informationen abrufen als auch neue Informationen oder Erkenntnisse abspeichern. Die </a:t>
            </a:r>
            <a:r>
              <a:rPr lang="de-DE" sz="1200" b="1" i="1" dirty="0">
                <a:solidFill>
                  <a:srgbClr val="FF0000"/>
                </a:solidFill>
                <a:effectLst/>
                <a:latin typeface="Arial" panose="020B0604020202020204" pitchFamily="34" charset="0"/>
                <a:ea typeface="Calibri" panose="020F0502020204030204" pitchFamily="34" charset="0"/>
                <a:cs typeface="Arial" panose="020B0604020202020204" pitchFamily="34" charset="0"/>
              </a:rPr>
              <a:t>Verbindung</a:t>
            </a:r>
            <a:r>
              <a:rPr lang="de-DE" sz="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 zwischen Kontroller und </a:t>
            </a:r>
            <a:r>
              <a:rPr lang="de-DE" sz="1200" b="1" i="1" dirty="0">
                <a:solidFill>
                  <a:srgbClr val="FF0000"/>
                </a:solidFill>
                <a:effectLst/>
                <a:latin typeface="Arial" panose="020B0604020202020204" pitchFamily="34" charset="0"/>
                <a:ea typeface="Calibri" panose="020F0502020204030204" pitchFamily="34" charset="0"/>
                <a:cs typeface="Arial" panose="020B0604020202020204" pitchFamily="34" charset="0"/>
              </a:rPr>
              <a:t>Speicher</a:t>
            </a:r>
            <a:r>
              <a:rPr lang="de-DE" sz="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 ist deshalb </a:t>
            </a:r>
            <a:r>
              <a:rPr lang="de-DE" sz="1200" b="1" i="1" dirty="0">
                <a:solidFill>
                  <a:srgbClr val="FF0000"/>
                </a:solidFill>
                <a:effectLst/>
                <a:latin typeface="Arial" panose="020B0604020202020204" pitchFamily="34" charset="0"/>
                <a:ea typeface="Calibri" panose="020F0502020204030204" pitchFamily="34" charset="0"/>
                <a:cs typeface="Arial" panose="020B0604020202020204" pitchFamily="34" charset="0"/>
              </a:rPr>
              <a:t>bidirektional</a:t>
            </a:r>
            <a:r>
              <a:rPr lang="de-DE" sz="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 Die Speicherfunktion ist eine Teilfunktion des Kontrollers bzw. das Gedächtnis, ist eine Teilfunktion des Gehirns. </a:t>
            </a:r>
            <a:endParaRPr lang="de-DE" sz="1200" dirty="0">
              <a:solidFill>
                <a:srgbClr val="FF0000"/>
              </a:solidFill>
              <a:latin typeface="Arial" panose="020B0604020202020204" pitchFamily="34" charset="0"/>
              <a:ea typeface="Calibri" panose="020F0502020204030204" pitchFamily="34" charset="0"/>
              <a:cs typeface="Arial" panose="020B0604020202020204" pitchFamily="34" charset="0"/>
            </a:endParaRPr>
          </a:p>
          <a:p>
            <a:endParaRPr lang="de-DE" dirty="0"/>
          </a:p>
        </p:txBody>
      </p:sp>
      <p:sp>
        <p:nvSpPr>
          <p:cNvPr id="4" name="Foliennummernplatzhalter 3"/>
          <p:cNvSpPr>
            <a:spLocks noGrp="1"/>
          </p:cNvSpPr>
          <p:nvPr>
            <p:ph type="sldNum" sz="quarter" idx="5"/>
          </p:nvPr>
        </p:nvSpPr>
        <p:spPr/>
        <p:txBody>
          <a:bodyPr/>
          <a:lstStyle/>
          <a:p>
            <a:fld id="{0744EB91-FB00-439E-81FA-5C9DA34BF40B}" type="slidenum">
              <a:rPr lang="de-DE" smtClean="0"/>
              <a:t>10</a:t>
            </a:fld>
            <a:endParaRPr lang="de-DE"/>
          </a:p>
        </p:txBody>
      </p:sp>
    </p:spTree>
    <p:extLst>
      <p:ext uri="{BB962C8B-B14F-4D97-AF65-F5344CB8AC3E}">
        <p14:creationId xmlns:p14="http://schemas.microsoft.com/office/powerpoint/2010/main" val="357015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744EB91-FB00-439E-81FA-5C9DA34BF40B}" type="slidenum">
              <a:rPr lang="de-DE" smtClean="0"/>
              <a:t>13</a:t>
            </a:fld>
            <a:endParaRPr lang="de-DE"/>
          </a:p>
        </p:txBody>
      </p:sp>
    </p:spTree>
    <p:extLst>
      <p:ext uri="{BB962C8B-B14F-4D97-AF65-F5344CB8AC3E}">
        <p14:creationId xmlns:p14="http://schemas.microsoft.com/office/powerpoint/2010/main" val="1254025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41749-5A7F-5AB7-4A14-5C188FDC679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71B20E7-A31D-085A-0E6E-C2A9309621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3E5470C-D41F-0EF8-3FD5-F199F0BD3C2B}"/>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5" name="Fußzeilenplatzhalter 4">
            <a:extLst>
              <a:ext uri="{FF2B5EF4-FFF2-40B4-BE49-F238E27FC236}">
                <a16:creationId xmlns:a16="http://schemas.microsoft.com/office/drawing/2014/main" id="{636A7B6F-6778-EC49-90E3-4B7FAA043C8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B05F978-55D6-9AAB-30D7-301500726147}"/>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42018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C5F76F-325E-7B61-126A-2656B39917E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FE27A04-24BB-85D4-7C67-25541E1BA74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0646DB6-19FC-7562-A3F7-3C7CB008E0DD}"/>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5" name="Fußzeilenplatzhalter 4">
            <a:extLst>
              <a:ext uri="{FF2B5EF4-FFF2-40B4-BE49-F238E27FC236}">
                <a16:creationId xmlns:a16="http://schemas.microsoft.com/office/drawing/2014/main" id="{26DCE928-7516-F74D-6271-79E1AD1169B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9911AA3-C683-518C-6186-61AC50FB2F94}"/>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359526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0B1A76-BEA1-069F-6AE8-D07826C6D24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C462661-18A0-97C2-7153-206F1DBC4C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552BD5D7-227D-E1E6-9913-913CDF34F112}"/>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5" name="Fußzeilenplatzhalter 4">
            <a:extLst>
              <a:ext uri="{FF2B5EF4-FFF2-40B4-BE49-F238E27FC236}">
                <a16:creationId xmlns:a16="http://schemas.microsoft.com/office/drawing/2014/main" id="{FDA5357B-6153-1E44-DA64-6559E54862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7434F70-7702-D012-5260-BBC96D3BCD6E}"/>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93606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80318A-B4E6-D267-C8DD-69AECCC6963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4FE3D4A-0CB2-5CA9-A91F-AE9E3DD1B86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91513CC-AA99-A56C-2C08-8A1BB05D20A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3868FE06-6AE8-8FB7-F1E9-1E69D2B689C8}"/>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6" name="Fußzeilenplatzhalter 5">
            <a:extLst>
              <a:ext uri="{FF2B5EF4-FFF2-40B4-BE49-F238E27FC236}">
                <a16:creationId xmlns:a16="http://schemas.microsoft.com/office/drawing/2014/main" id="{F53D1A38-9C5F-701C-5F07-94DF6A12AF6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BEDE227-ADAF-1CA8-504F-D7672636357C}"/>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62757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7CB27-4E76-9377-C288-28FB5A1394C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8F5CF1D-25B5-59E3-CA71-50BE1FBD97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352E961-9F24-96B3-A716-D65F7BF99CB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006D6F6-DDA4-8482-47A3-0FA2E35B7E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D943D57-7F05-D34B-5E35-F6142E186F7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4FCA191-2120-0185-69DC-6274031A6BAA}"/>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8" name="Fußzeilenplatzhalter 7">
            <a:extLst>
              <a:ext uri="{FF2B5EF4-FFF2-40B4-BE49-F238E27FC236}">
                <a16:creationId xmlns:a16="http://schemas.microsoft.com/office/drawing/2014/main" id="{982656FE-905B-2B3A-1365-01F0ACF1236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070568-C890-D74E-6D2D-A789C0FCAD2F}"/>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3975276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2EFC24-7724-CE58-58C2-B6F78548E67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B09553-499C-A087-42F9-EA0FC9C13CC2}"/>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4" name="Fußzeilenplatzhalter 3">
            <a:extLst>
              <a:ext uri="{FF2B5EF4-FFF2-40B4-BE49-F238E27FC236}">
                <a16:creationId xmlns:a16="http://schemas.microsoft.com/office/drawing/2014/main" id="{950F616E-4E12-CE3D-79F7-5BF6884B3CD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6BCC56D-2021-28AB-400B-CDBDAA447335}"/>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980984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72DCB93-2509-C217-695E-868BBC1E46D8}"/>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3" name="Fußzeilenplatzhalter 2">
            <a:extLst>
              <a:ext uri="{FF2B5EF4-FFF2-40B4-BE49-F238E27FC236}">
                <a16:creationId xmlns:a16="http://schemas.microsoft.com/office/drawing/2014/main" id="{29D504F5-BB12-38F7-BAE0-43861EEBF43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18A7B778-C0DB-9614-8207-AB638767DCE8}"/>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665936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E2BDF1-5056-FD05-1116-0450AA64F6B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5AB5D82F-D3DF-DC06-C4F3-7E50021296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3B3D1F98-66ED-EBB2-45B8-1098B7BC16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61E674-72D0-A4E2-0370-5CB5CE4DC302}"/>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6" name="Fußzeilenplatzhalter 5">
            <a:extLst>
              <a:ext uri="{FF2B5EF4-FFF2-40B4-BE49-F238E27FC236}">
                <a16:creationId xmlns:a16="http://schemas.microsoft.com/office/drawing/2014/main" id="{1C6C9C8D-4449-04D6-F942-38E1C1DDC49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53C5E17-B6A5-888C-A2AD-8110D5D1C07E}"/>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379636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C66E7E-CECA-8A68-4336-0CBD9ED1F5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652CE02-F0B3-84A7-382D-1DADB149B7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6C4F949-7107-F9CD-DBDB-4113029504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7F3E786-9E93-28D4-654D-28E1D8F94A15}"/>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6" name="Fußzeilenplatzhalter 5">
            <a:extLst>
              <a:ext uri="{FF2B5EF4-FFF2-40B4-BE49-F238E27FC236}">
                <a16:creationId xmlns:a16="http://schemas.microsoft.com/office/drawing/2014/main" id="{47F704D3-ACE7-21E4-2229-B2E1F28F53C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8D0A56F-8BAB-970E-6E40-F6DB59444B5C}"/>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337520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920F00-C8C7-09E5-061E-5A26C947B40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B8BA7B9-E6C8-75BA-B079-8195785EE8D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46BC270-E5D8-731B-85E1-7A287006DE75}"/>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5" name="Fußzeilenplatzhalter 4">
            <a:extLst>
              <a:ext uri="{FF2B5EF4-FFF2-40B4-BE49-F238E27FC236}">
                <a16:creationId xmlns:a16="http://schemas.microsoft.com/office/drawing/2014/main" id="{A4462904-BD63-0599-C5B5-741C5EC5823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E59E430-0499-1C13-CD04-5C1057D0D4C5}"/>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2119583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4F69987-C058-693C-8CAC-10A9D921A0A7}"/>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9D771A9-B7C6-9DA6-8CDB-C8D1E9055C9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C8396FD-03F9-C8F3-986E-6EACAD93CBB9}"/>
              </a:ext>
            </a:extLst>
          </p:cNvPr>
          <p:cNvSpPr>
            <a:spLocks noGrp="1"/>
          </p:cNvSpPr>
          <p:nvPr>
            <p:ph type="dt" sz="half" idx="10"/>
          </p:nvPr>
        </p:nvSpPr>
        <p:spPr/>
        <p:txBody>
          <a:bodyPr/>
          <a:lstStyle/>
          <a:p>
            <a:fld id="{BAF4A4C9-AC8F-4BF4-B107-D7101C502E60}" type="datetimeFigureOut">
              <a:rPr lang="de-DE" smtClean="0"/>
              <a:t>15.11.2025</a:t>
            </a:fld>
            <a:endParaRPr lang="de-DE"/>
          </a:p>
        </p:txBody>
      </p:sp>
      <p:sp>
        <p:nvSpPr>
          <p:cNvPr id="5" name="Fußzeilenplatzhalter 4">
            <a:extLst>
              <a:ext uri="{FF2B5EF4-FFF2-40B4-BE49-F238E27FC236}">
                <a16:creationId xmlns:a16="http://schemas.microsoft.com/office/drawing/2014/main" id="{C3B234FB-9647-A3CA-10B9-03104C186D5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3C4B6E3-1CA7-EF85-0E40-EE63D8B05608}"/>
              </a:ext>
            </a:extLst>
          </p:cNvPr>
          <p:cNvSpPr>
            <a:spLocks noGrp="1"/>
          </p:cNvSpPr>
          <p:nvPr>
            <p:ph type="sldNum" sz="quarter" idx="12"/>
          </p:nvPr>
        </p:nvSpPr>
        <p:spPr/>
        <p:txBody>
          <a:bodyPr/>
          <a:lstStyle/>
          <a:p>
            <a:fld id="{197BB29C-6422-447E-81E0-DF11B654CA0D}" type="slidenum">
              <a:rPr lang="de-DE" smtClean="0"/>
              <a:t>‹Nr.›</a:t>
            </a:fld>
            <a:endParaRPr lang="de-DE"/>
          </a:p>
        </p:txBody>
      </p:sp>
    </p:spTree>
    <p:extLst>
      <p:ext uri="{BB962C8B-B14F-4D97-AF65-F5344CB8AC3E}">
        <p14:creationId xmlns:p14="http://schemas.microsoft.com/office/powerpoint/2010/main" val="508231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E66A87A-3325-216B-A8B4-B16A65A89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78B8D6A-4E5B-5BF7-6237-B6C478A7D0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FD23E82-53EC-4DA3-3E27-F2FDC72710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4A4C9-AC8F-4BF4-B107-D7101C502E60}" type="datetimeFigureOut">
              <a:rPr lang="de-DE" smtClean="0"/>
              <a:t>15.11.2025</a:t>
            </a:fld>
            <a:endParaRPr lang="de-DE"/>
          </a:p>
        </p:txBody>
      </p:sp>
      <p:sp>
        <p:nvSpPr>
          <p:cNvPr id="5" name="Fußzeilenplatzhalter 4">
            <a:extLst>
              <a:ext uri="{FF2B5EF4-FFF2-40B4-BE49-F238E27FC236}">
                <a16:creationId xmlns:a16="http://schemas.microsoft.com/office/drawing/2014/main" id="{F989E2F7-9AA4-A319-43E2-1BDD3A5A4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50282EFD-6ADC-3015-D18B-7D32367F54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BB29C-6422-447E-81E0-DF11B654CA0D}" type="slidenum">
              <a:rPr lang="de-DE" smtClean="0"/>
              <a:t>‹Nr.›</a:t>
            </a:fld>
            <a:endParaRPr lang="de-DE"/>
          </a:p>
        </p:txBody>
      </p:sp>
    </p:spTree>
    <p:extLst>
      <p:ext uri="{BB962C8B-B14F-4D97-AF65-F5344CB8AC3E}">
        <p14:creationId xmlns:p14="http://schemas.microsoft.com/office/powerpoint/2010/main" val="3287427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50.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jpg"/><Relationship Id="rId7"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kreative-prinzipien.de/.cm4all/uproc.php/0/Article%20-%20The%20Creative%20Principles%20-%20T.%20Servay%20-%20March%202025.pdf?cdp=a&amp;_=19551393ec8" TargetMode="External"/><Relationship Id="rId2" Type="http://schemas.openxmlformats.org/officeDocument/2006/relationships/hyperlink" Target="https://www.kreative-prinzipien.de/.cm4all/uproc.php/0/Article%20-%20The%20Creative%20Principles%20-%20T.%20Servay%20-%20March%202025.pdf?cdp=a&amp;_=1955139366a"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pringer.com/de/springervieweg"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link.springer.com/book/10.1007/978-3-662-68856-4?source=shoppingads&amp;locale=de&amp;msclkid=07d80da3dedb1a5bb59b65ed6c5ebc1e&amp;utm_source=bing&amp;utm_medium=cpc&amp;utm_campaign=CONR_BOOKS_ECOM_DE_PBOK_002AE_Shopstd&amp;utm_term=4586681480460805&amp;utm_content=Biomedical+and+Life+Scien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B974BAE-5112-2FDF-E00E-00FF59C85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403" y="0"/>
            <a:ext cx="4848993" cy="6858000"/>
          </a:xfrm>
          <a:prstGeom prst="rect">
            <a:avLst/>
          </a:prstGeom>
        </p:spPr>
      </p:pic>
      <p:pic>
        <p:nvPicPr>
          <p:cNvPr id="6" name="Grafik 5">
            <a:extLst>
              <a:ext uri="{FF2B5EF4-FFF2-40B4-BE49-F238E27FC236}">
                <a16:creationId xmlns:a16="http://schemas.microsoft.com/office/drawing/2014/main" id="{E8DCD7E2-BB44-D39E-82E0-3F127DF8FE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4848993" cy="6858000"/>
          </a:xfrm>
          <a:prstGeom prst="rect">
            <a:avLst/>
          </a:prstGeom>
        </p:spPr>
      </p:pic>
    </p:spTree>
    <p:extLst>
      <p:ext uri="{BB962C8B-B14F-4D97-AF65-F5344CB8AC3E}">
        <p14:creationId xmlns:p14="http://schemas.microsoft.com/office/powerpoint/2010/main" val="1249749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3C86E-08A3-7A07-8528-044BF43BA0D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0C630C2-3122-2558-132F-FD92B04D75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grpSp>
        <p:nvGrpSpPr>
          <p:cNvPr id="9" name="Gruppieren 8">
            <a:extLst>
              <a:ext uri="{FF2B5EF4-FFF2-40B4-BE49-F238E27FC236}">
                <a16:creationId xmlns:a16="http://schemas.microsoft.com/office/drawing/2014/main" id="{6349F007-A049-7E38-7F99-200B01E32DA5}"/>
              </a:ext>
            </a:extLst>
          </p:cNvPr>
          <p:cNvGrpSpPr/>
          <p:nvPr/>
        </p:nvGrpSpPr>
        <p:grpSpPr>
          <a:xfrm>
            <a:off x="1844688" y="2078346"/>
            <a:ext cx="7576457" cy="4510484"/>
            <a:chOff x="2568441" y="2286609"/>
            <a:chExt cx="7576457" cy="4510484"/>
          </a:xfrm>
        </p:grpSpPr>
        <p:sp>
          <p:nvSpPr>
            <p:cNvPr id="3" name="Textfeld 2">
              <a:extLst>
                <a:ext uri="{FF2B5EF4-FFF2-40B4-BE49-F238E27FC236}">
                  <a16:creationId xmlns:a16="http://schemas.microsoft.com/office/drawing/2014/main" id="{3A32F07C-5982-ACE5-6C5B-F368406D95DB}"/>
                </a:ext>
              </a:extLst>
            </p:cNvPr>
            <p:cNvSpPr txBox="1"/>
            <p:nvPr/>
          </p:nvSpPr>
          <p:spPr>
            <a:xfrm>
              <a:off x="2568441" y="4781157"/>
              <a:ext cx="7576456" cy="2015936"/>
            </a:xfrm>
            <a:prstGeom prst="rect">
              <a:avLst/>
            </a:prstGeom>
            <a:solidFill>
              <a:schemeClr val="accent4">
                <a:lumMod val="60000"/>
                <a:lumOff val="40000"/>
              </a:schemeClr>
            </a:solidFill>
          </p:spPr>
          <p:txBody>
            <a:bodyPr wrap="square" rtlCol="0">
              <a:spAutoFit/>
            </a:bodyPr>
            <a:lstStyle/>
            <a:p>
              <a:pPr marL="285750" indent="-285750">
                <a:lnSpc>
                  <a:spcPct val="150000"/>
                </a:lnSpc>
                <a:buFont typeface="Courier New" panose="02070309020205020404" pitchFamily="49" charset="0"/>
                <a:buChar char="o"/>
              </a:pPr>
              <a:r>
                <a:rPr lang="de-DE" sz="2200" b="1" dirty="0">
                  <a:latin typeface="Arial" panose="020B0604020202020204" pitchFamily="34" charset="0"/>
                  <a:cs typeface="Arial" panose="020B0604020202020204" pitchFamily="34" charset="0"/>
                </a:rPr>
                <a:t>Praxis-Beispiele</a:t>
              </a:r>
            </a:p>
            <a:p>
              <a:pPr marL="800100" lvl="1" indent="-342900">
                <a:buFont typeface="Arial" panose="020B0604020202020204" pitchFamily="34" charset="0"/>
                <a:buChar char="•"/>
              </a:pPr>
              <a:r>
                <a:rPr lang="en-GB" altLang="de-DE" sz="2000" dirty="0" err="1">
                  <a:latin typeface="Arial" panose="020B0604020202020204" pitchFamily="34" charset="0"/>
                  <a:ea typeface="Times New Roman" panose="02020603050405020304" pitchFamily="18" charset="0"/>
                  <a:cs typeface="Aptos" panose="020B0004020202020204" pitchFamily="34" charset="0"/>
                </a:rPr>
                <a:t>Mentales</a:t>
              </a:r>
              <a:r>
                <a:rPr lang="en-GB" altLang="de-DE" sz="2000" dirty="0">
                  <a:latin typeface="Arial" panose="020B0604020202020204" pitchFamily="34" charset="0"/>
                  <a:ea typeface="Times New Roman" panose="02020603050405020304" pitchFamily="18" charset="0"/>
                  <a:cs typeface="Aptos" panose="020B0004020202020204" pitchFamily="34" charset="0"/>
                </a:rPr>
                <a:t> Training</a:t>
              </a:r>
            </a:p>
            <a:p>
              <a:pPr lvl="1"/>
              <a:r>
                <a:rPr lang="en-GB" altLang="de-DE" sz="2000"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Kreatives</a:t>
              </a:r>
              <a:r>
                <a:rPr lang="en-GB" altLang="de-DE" sz="2000" u="sng"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Prinzip</a:t>
              </a:r>
              <a:r>
                <a:rPr lang="en-GB" altLang="de-DE" sz="2000" u="sng"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Vorbereiten</a:t>
              </a:r>
              <a:r>
                <a:rPr lang="en-GB" altLang="de-DE" sz="2000" u="sng"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Planen</a:t>
              </a:r>
              <a:endParaRPr lang="en-GB" altLang="de-DE" sz="2000" u="sng" dirty="0">
                <a:latin typeface="Arial" panose="020B0604020202020204" pitchFamily="34" charset="0"/>
                <a:ea typeface="Times New Roman" panose="02020603050405020304" pitchFamily="18" charset="0"/>
                <a:cs typeface="Aptos" panose="020B0004020202020204" pitchFamily="34" charset="0"/>
              </a:endParaRPr>
            </a:p>
            <a:p>
              <a:pPr marL="800100" lvl="1" indent="-342900">
                <a:buFont typeface="Arial" panose="020B0604020202020204" pitchFamily="34" charset="0"/>
                <a:buChar char="•"/>
              </a:pPr>
              <a:r>
                <a:rPr lang="en-GB" altLang="de-DE" sz="2000" dirty="0" err="1">
                  <a:latin typeface="Arial" panose="020B0604020202020204" pitchFamily="34" charset="0"/>
                  <a:ea typeface="Times New Roman" panose="02020603050405020304" pitchFamily="18" charset="0"/>
                  <a:cs typeface="Aptos" panose="020B0004020202020204" pitchFamily="34" charset="0"/>
                </a:rPr>
                <a:t>Anpassung</a:t>
              </a:r>
              <a:r>
                <a:rPr lang="en-GB" altLang="de-DE" sz="2000" dirty="0">
                  <a:latin typeface="Arial" panose="020B0604020202020204" pitchFamily="34" charset="0"/>
                  <a:ea typeface="Times New Roman" panose="02020603050405020304" pitchFamily="18" charset="0"/>
                  <a:cs typeface="Aptos" panose="020B0004020202020204" pitchFamily="34" charset="0"/>
                </a:rPr>
                <a:t> von </a:t>
              </a:r>
              <a:r>
                <a:rPr lang="en-GB" altLang="de-DE" sz="2000" dirty="0" err="1">
                  <a:latin typeface="Arial" panose="020B0604020202020204" pitchFamily="34" charset="0"/>
                  <a:ea typeface="Times New Roman" panose="02020603050405020304" pitchFamily="18" charset="0"/>
                  <a:cs typeface="Aptos" panose="020B0004020202020204" pitchFamily="34" charset="0"/>
                </a:rPr>
                <a:t>Übungen</a:t>
              </a:r>
              <a:endParaRPr lang="en-GB" altLang="de-DE" sz="2000" dirty="0">
                <a:latin typeface="Arial" panose="020B0604020202020204" pitchFamily="34" charset="0"/>
                <a:ea typeface="Times New Roman" panose="02020603050405020304" pitchFamily="18" charset="0"/>
                <a:cs typeface="Aptos" panose="020B0004020202020204" pitchFamily="34" charset="0"/>
              </a:endParaRPr>
            </a:p>
            <a:p>
              <a:pPr lvl="1"/>
              <a:r>
                <a:rPr lang="en-GB" altLang="de-DE" sz="2400"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Kreatives</a:t>
              </a:r>
              <a:r>
                <a:rPr lang="en-GB" altLang="de-DE" sz="2000" u="sng"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Prinzip</a:t>
              </a:r>
              <a:r>
                <a:rPr lang="en-GB" altLang="de-DE" sz="2000" u="sng"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Anpassen</a:t>
              </a:r>
              <a:r>
                <a:rPr lang="en-GB" altLang="de-DE" sz="2000" u="sng" dirty="0">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a:t>
              </a:r>
              <a:r>
                <a:rPr lang="en-GB" altLang="de-DE" sz="2000" u="sng" dirty="0" err="1">
                  <a:solidFill>
                    <a:schemeClr val="bg1">
                      <a:lumMod val="50000"/>
                    </a:schemeClr>
                  </a:solidFill>
                  <a:latin typeface="Arial" panose="020B0604020202020204" pitchFamily="34" charset="0"/>
                  <a:ea typeface="Times New Roman" panose="02020603050405020304" pitchFamily="18" charset="0"/>
                  <a:cs typeface="Aptos" panose="020B0004020202020204" pitchFamily="34" charset="0"/>
                </a:rPr>
                <a:t>Elastizität</a:t>
              </a:r>
              <a:endParaRPr lang="en-GB" altLang="de-DE" sz="2000" u="sng" dirty="0">
                <a:latin typeface="Arial" panose="020B0604020202020204" pitchFamily="34" charset="0"/>
                <a:ea typeface="Times New Roman" panose="02020603050405020304" pitchFamily="18" charset="0"/>
                <a:cs typeface="Aptos" panose="020B0004020202020204" pitchFamily="34" charset="0"/>
              </a:endParaRPr>
            </a:p>
            <a:p>
              <a:pPr lvl="1"/>
              <a:endParaRPr kumimoji="0" lang="en-GB" altLang="de-DE" sz="800" i="0"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endParaRPr>
            </a:p>
          </p:txBody>
        </p:sp>
        <p:sp>
          <p:nvSpPr>
            <p:cNvPr id="4" name="Titel 1">
              <a:extLst>
                <a:ext uri="{FF2B5EF4-FFF2-40B4-BE49-F238E27FC236}">
                  <a16:creationId xmlns:a16="http://schemas.microsoft.com/office/drawing/2014/main" id="{6B3A6266-04B4-9B76-A0A0-CA44448BCFFF}"/>
                </a:ext>
              </a:extLst>
            </p:cNvPr>
            <p:cNvSpPr txBox="1">
              <a:spLocks/>
            </p:cNvSpPr>
            <p:nvPr/>
          </p:nvSpPr>
          <p:spPr>
            <a:xfrm>
              <a:off x="2568441" y="2286609"/>
              <a:ext cx="7576457" cy="1388366"/>
            </a:xfrm>
            <a:prstGeom prst="rect">
              <a:avLst/>
            </a:prstGeom>
            <a:solidFill>
              <a:srgbClr val="6633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50000"/>
                </a:lnSpc>
                <a:buFont typeface="Courier New" panose="02070309020205020404" pitchFamily="49" charset="0"/>
                <a:buChar char="o"/>
              </a:pPr>
              <a:r>
                <a:rPr lang="de-DE" sz="2200" b="1" dirty="0">
                  <a:solidFill>
                    <a:schemeClr val="bg1"/>
                  </a:solidFill>
                  <a:latin typeface="Arial" panose="020B0604020202020204" pitchFamily="34" charset="0"/>
                  <a:cs typeface="Arial" panose="020B0604020202020204" pitchFamily="34" charset="0"/>
                </a:rPr>
                <a:t>Einführung in die Kreativen Prinzipien</a:t>
              </a:r>
            </a:p>
            <a:p>
              <a:pPr marL="800100" lvl="1" indent="-342900">
                <a:buFont typeface="Arial" panose="020B0604020202020204" pitchFamily="34" charset="0"/>
                <a:buChar char="•"/>
              </a:pPr>
              <a:r>
                <a:rPr lang="en-GB" altLang="de-DE" sz="2000" dirty="0" err="1">
                  <a:solidFill>
                    <a:schemeClr val="bg1"/>
                  </a:solidFill>
                  <a:latin typeface="Arial" panose="020B0604020202020204" pitchFamily="34" charset="0"/>
                  <a:ea typeface="Times New Roman" panose="02020603050405020304" pitchFamily="18" charset="0"/>
                  <a:cs typeface="Aptos" panose="020B0004020202020204" pitchFamily="34" charset="0"/>
                </a:rPr>
                <a:t>Kreatives</a:t>
              </a:r>
              <a:r>
                <a:rPr lang="en-GB" altLang="de-DE" sz="2000" dirty="0">
                  <a:solidFill>
                    <a:schemeClr val="bg1"/>
                  </a:solidFill>
                  <a:latin typeface="Arial" panose="020B0604020202020204" pitchFamily="34" charset="0"/>
                  <a:ea typeface="Times New Roman" panose="02020603050405020304" pitchFamily="18" charset="0"/>
                  <a:cs typeface="Aptos" panose="020B0004020202020204" pitchFamily="34" charset="0"/>
                </a:rPr>
                <a:t> </a:t>
              </a:r>
              <a:r>
                <a:rPr lang="en-GB" altLang="de-DE" sz="2000" dirty="0" err="1">
                  <a:solidFill>
                    <a:schemeClr val="bg1"/>
                  </a:solidFill>
                  <a:latin typeface="Arial" panose="020B0604020202020204" pitchFamily="34" charset="0"/>
                  <a:ea typeface="Times New Roman" panose="02020603050405020304" pitchFamily="18" charset="0"/>
                  <a:cs typeface="Aptos" panose="020B0004020202020204" pitchFamily="34" charset="0"/>
                </a:rPr>
                <a:t>Prinzip</a:t>
              </a:r>
              <a:r>
                <a:rPr lang="en-GB" altLang="de-DE" sz="2000" dirty="0">
                  <a:solidFill>
                    <a:schemeClr val="bg1"/>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solidFill>
                  <a:latin typeface="Arial" panose="020B0604020202020204" pitchFamily="34" charset="0"/>
                  <a:ea typeface="Times New Roman" panose="02020603050405020304" pitchFamily="18" charset="0"/>
                  <a:cs typeface="Aptos" panose="020B0004020202020204" pitchFamily="34" charset="0"/>
                </a:rPr>
                <a:t>Wiederholen</a:t>
              </a:r>
              <a:endParaRPr lang="de-DE" sz="2200" dirty="0">
                <a:solidFill>
                  <a:schemeClr val="bg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altLang="de-DE" sz="2000" dirty="0" err="1">
                  <a:solidFill>
                    <a:schemeClr val="bg1"/>
                  </a:solidFill>
                  <a:latin typeface="Arial" panose="020B0604020202020204" pitchFamily="34" charset="0"/>
                  <a:ea typeface="Times New Roman" panose="02020603050405020304" pitchFamily="18" charset="0"/>
                  <a:cs typeface="Aptos" panose="020B0004020202020204" pitchFamily="34" charset="0"/>
                </a:rPr>
                <a:t>Kreatives</a:t>
              </a:r>
              <a:r>
                <a:rPr lang="en-GB" altLang="de-DE" sz="2000" dirty="0">
                  <a:solidFill>
                    <a:schemeClr val="bg1"/>
                  </a:solidFill>
                  <a:latin typeface="Arial" panose="020B0604020202020204" pitchFamily="34" charset="0"/>
                  <a:ea typeface="Times New Roman" panose="02020603050405020304" pitchFamily="18" charset="0"/>
                  <a:cs typeface="Aptos" panose="020B0004020202020204" pitchFamily="34" charset="0"/>
                </a:rPr>
                <a:t> </a:t>
              </a:r>
              <a:r>
                <a:rPr lang="en-GB" altLang="de-DE" sz="2000" dirty="0" err="1">
                  <a:solidFill>
                    <a:schemeClr val="bg1"/>
                  </a:solidFill>
                  <a:latin typeface="Arial" panose="020B0604020202020204" pitchFamily="34" charset="0"/>
                  <a:ea typeface="Times New Roman" panose="02020603050405020304" pitchFamily="18" charset="0"/>
                  <a:cs typeface="Aptos" panose="020B0004020202020204" pitchFamily="34" charset="0"/>
                </a:rPr>
                <a:t>Prinzip</a:t>
              </a:r>
              <a:r>
                <a:rPr lang="en-GB" altLang="de-DE" sz="2000" dirty="0">
                  <a:solidFill>
                    <a:schemeClr val="bg1"/>
                  </a:solidFill>
                  <a:latin typeface="Arial" panose="020B0604020202020204" pitchFamily="34" charset="0"/>
                  <a:ea typeface="Times New Roman" panose="02020603050405020304" pitchFamily="18" charset="0"/>
                  <a:cs typeface="Aptos" panose="020B0004020202020204" pitchFamily="34" charset="0"/>
                </a:rPr>
                <a:t> </a:t>
              </a:r>
              <a:r>
                <a:rPr lang="en-GB" altLang="de-DE" sz="2000" u="sng" dirty="0" err="1">
                  <a:solidFill>
                    <a:schemeClr val="bg1"/>
                  </a:solidFill>
                  <a:latin typeface="Arial" panose="020B0604020202020204" pitchFamily="34" charset="0"/>
                  <a:ea typeface="Times New Roman" panose="02020603050405020304" pitchFamily="18" charset="0"/>
                  <a:cs typeface="Aptos" panose="020B0004020202020204" pitchFamily="34" charset="0"/>
                </a:rPr>
                <a:t>Rückkopplung</a:t>
              </a:r>
              <a:endParaRPr lang="en-GB" altLang="de-DE" sz="2000" u="sng" dirty="0">
                <a:solidFill>
                  <a:schemeClr val="bg1"/>
                </a:solidFill>
                <a:latin typeface="Arial" panose="020B0604020202020204" pitchFamily="34" charset="0"/>
                <a:ea typeface="Times New Roman" panose="02020603050405020304" pitchFamily="18" charset="0"/>
                <a:cs typeface="Aptos" panose="020B0004020202020204" pitchFamily="34" charset="0"/>
              </a:endParaRPr>
            </a:p>
          </p:txBody>
        </p:sp>
        <p:sp>
          <p:nvSpPr>
            <p:cNvPr id="6" name="Untertitel 2">
              <a:extLst>
                <a:ext uri="{FF2B5EF4-FFF2-40B4-BE49-F238E27FC236}">
                  <a16:creationId xmlns:a16="http://schemas.microsoft.com/office/drawing/2014/main" id="{5CCF057C-5416-C13F-3045-EFFBA2DC4053}"/>
                </a:ext>
              </a:extLst>
            </p:cNvPr>
            <p:cNvSpPr txBox="1">
              <a:spLocks/>
            </p:cNvSpPr>
            <p:nvPr/>
          </p:nvSpPr>
          <p:spPr>
            <a:xfrm>
              <a:off x="2568441" y="3674975"/>
              <a:ext cx="7576456" cy="1106182"/>
            </a:xfrm>
            <a:prstGeom prst="rect">
              <a:avLst/>
            </a:prstGeom>
            <a:solidFill>
              <a:schemeClr val="accent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Courier New" panose="02070309020205020404" pitchFamily="49" charset="0"/>
                <a:buChar char="o"/>
              </a:pPr>
              <a:r>
                <a:rPr lang="de-DE" sz="2400" b="1" dirty="0">
                  <a:latin typeface="Arial" panose="020B0604020202020204" pitchFamily="34" charset="0"/>
                  <a:cs typeface="Arial" panose="020B0604020202020204" pitchFamily="34" charset="0"/>
                </a:rPr>
                <a:t> </a:t>
              </a:r>
              <a:r>
                <a:rPr lang="de-DE" sz="2200" b="1" dirty="0">
                  <a:latin typeface="Arial" panose="020B0604020202020204" pitchFamily="34" charset="0"/>
                  <a:cs typeface="Arial" panose="020B0604020202020204" pitchFamily="34" charset="0"/>
                </a:rPr>
                <a:t>Das System Mensch </a:t>
              </a:r>
              <a:r>
                <a:rPr lang="de-DE" sz="2000" dirty="0">
                  <a:latin typeface="Arial" panose="020B0604020202020204" pitchFamily="34" charset="0"/>
                  <a:cs typeface="Arial" panose="020B0604020202020204" pitchFamily="34" charset="0"/>
                </a:rPr>
                <a:t>(Systemtheorie)</a:t>
              </a:r>
              <a:r>
                <a:rPr kumimoji="0" lang="en-GB" altLang="de-DE"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 </a:t>
              </a:r>
            </a:p>
            <a:p>
              <a:pPr lvl="1"/>
              <a:r>
                <a:rPr lang="en-GB" altLang="de-DE" sz="2000" dirty="0">
                  <a:latin typeface="Arial" panose="020B0604020202020204" pitchFamily="34" charset="0"/>
                  <a:ea typeface="Times New Roman" panose="02020603050405020304" pitchFamily="18" charset="0"/>
                  <a:cs typeface="Aptos" panose="020B0004020202020204" pitchFamily="34" charset="0"/>
                </a:rPr>
                <a:t> </a:t>
              </a:r>
              <a:r>
                <a:rPr kumimoji="0" lang="en-GB" altLang="de-DE"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Sensor-</a:t>
              </a:r>
              <a:r>
                <a:rPr kumimoji="0" lang="en-GB" altLang="de-DE" sz="20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Aktuator</a:t>
              </a:r>
              <a:r>
                <a:rPr kumimoji="0" lang="en-GB" altLang="de-DE"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-System Mensch</a:t>
              </a:r>
              <a:endParaRPr kumimoji="0" lang="en-GB" altLang="de-DE" sz="2000"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endParaRPr>
            </a:p>
            <a:p>
              <a:pPr marL="800100" lvl="1" indent="-342900"/>
              <a:r>
                <a:rPr lang="en-GB" sz="2000" dirty="0" err="1">
                  <a:latin typeface="Arial" panose="020B0604020202020204" pitchFamily="34" charset="0"/>
                  <a:cs typeface="Arial" panose="020B0604020202020204" pitchFamily="34" charset="0"/>
                </a:rPr>
                <a:t>Informations-Regelkreis</a:t>
              </a:r>
              <a:endParaRPr lang="de-DE" sz="2000" dirty="0">
                <a:latin typeface="Arial" panose="020B0604020202020204" pitchFamily="34" charset="0"/>
                <a:cs typeface="Arial" panose="020B0604020202020204" pitchFamily="34" charset="0"/>
              </a:endParaRPr>
            </a:p>
          </p:txBody>
        </p:sp>
      </p:grpSp>
      <p:sp>
        <p:nvSpPr>
          <p:cNvPr id="8" name="Textfeld 7">
            <a:extLst>
              <a:ext uri="{FF2B5EF4-FFF2-40B4-BE49-F238E27FC236}">
                <a16:creationId xmlns:a16="http://schemas.microsoft.com/office/drawing/2014/main" id="{01E85A4E-FFB6-B168-C9EB-AC78382787C7}"/>
              </a:ext>
            </a:extLst>
          </p:cNvPr>
          <p:cNvSpPr txBox="1"/>
          <p:nvPr/>
        </p:nvSpPr>
        <p:spPr>
          <a:xfrm>
            <a:off x="266041" y="1939400"/>
            <a:ext cx="1578647" cy="577850"/>
          </a:xfrm>
          <a:prstGeom prst="rect">
            <a:avLst/>
          </a:prstGeom>
          <a:noFill/>
        </p:spPr>
        <p:txBody>
          <a:bodyPr wrap="square">
            <a:spAutoFit/>
          </a:bodyPr>
          <a:lstStyle/>
          <a:p>
            <a:pPr>
              <a:lnSpc>
                <a:spcPct val="150000"/>
              </a:lnSpc>
            </a:pPr>
            <a:r>
              <a:rPr lang="de-DE" sz="2400" b="1" dirty="0">
                <a:latin typeface="Arial" panose="020B0604020202020204" pitchFamily="34" charset="0"/>
                <a:cs typeface="Arial" panose="020B0604020202020204" pitchFamily="34" charset="0"/>
              </a:rPr>
              <a:t>Agenda</a:t>
            </a:r>
          </a:p>
        </p:txBody>
      </p:sp>
      <p:sp>
        <p:nvSpPr>
          <p:cNvPr id="12" name="Titel 1">
            <a:extLst>
              <a:ext uri="{FF2B5EF4-FFF2-40B4-BE49-F238E27FC236}">
                <a16:creationId xmlns:a16="http://schemas.microsoft.com/office/drawing/2014/main" id="{FD3CBDEF-1571-FB98-59CC-644EC0047A42}"/>
              </a:ext>
            </a:extLst>
          </p:cNvPr>
          <p:cNvSpPr txBox="1">
            <a:spLocks/>
          </p:cNvSpPr>
          <p:nvPr/>
        </p:nvSpPr>
        <p:spPr>
          <a:xfrm>
            <a:off x="1373658" y="459717"/>
            <a:ext cx="10114727" cy="1388366"/>
          </a:xfrm>
          <a:prstGeom prst="rect">
            <a:avLst/>
          </a:prstGeom>
          <a:solidFill>
            <a:srgbClr val="6633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b="1" dirty="0">
                <a:solidFill>
                  <a:schemeClr val="bg1"/>
                </a:solidFill>
                <a:latin typeface="Arial" panose="020B0604020202020204" pitchFamily="34" charset="0"/>
                <a:cs typeface="Arial" panose="020B0604020202020204" pitchFamily="34" charset="0"/>
              </a:rPr>
              <a:t>Die 22 Kreativen Prinzipien</a:t>
            </a:r>
          </a:p>
        </p:txBody>
      </p:sp>
    </p:spTree>
    <p:extLst>
      <p:ext uri="{BB962C8B-B14F-4D97-AF65-F5344CB8AC3E}">
        <p14:creationId xmlns:p14="http://schemas.microsoft.com/office/powerpoint/2010/main" val="349158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99364-24E6-FF84-6983-592CA3F3BCB0}"/>
              </a:ext>
            </a:extLst>
          </p:cNvPr>
          <p:cNvSpPr>
            <a:spLocks noGrp="1"/>
          </p:cNvSpPr>
          <p:nvPr>
            <p:ph type="title"/>
          </p:nvPr>
        </p:nvSpPr>
        <p:spPr>
          <a:xfrm>
            <a:off x="1306286" y="365126"/>
            <a:ext cx="10396846"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Einführung in die Kreativen Prinzipien</a:t>
            </a:r>
          </a:p>
        </p:txBody>
      </p:sp>
      <p:pic>
        <p:nvPicPr>
          <p:cNvPr id="5" name="Inhaltsplatzhalter 4">
            <a:extLst>
              <a:ext uri="{FF2B5EF4-FFF2-40B4-BE49-F238E27FC236}">
                <a16:creationId xmlns:a16="http://schemas.microsoft.com/office/drawing/2014/main" id="{BC774BA6-9BE7-0AD6-994F-6E6C2A248B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sp>
        <p:nvSpPr>
          <p:cNvPr id="3" name="Textfeld 2">
            <a:extLst>
              <a:ext uri="{FF2B5EF4-FFF2-40B4-BE49-F238E27FC236}">
                <a16:creationId xmlns:a16="http://schemas.microsoft.com/office/drawing/2014/main" id="{B370748C-3ABB-E5AE-B0CF-657410128183}"/>
              </a:ext>
            </a:extLst>
          </p:cNvPr>
          <p:cNvSpPr txBox="1"/>
          <p:nvPr/>
        </p:nvSpPr>
        <p:spPr>
          <a:xfrm>
            <a:off x="1306286" y="1753491"/>
            <a:ext cx="10307782" cy="4946739"/>
          </a:xfrm>
          <a:prstGeom prst="rect">
            <a:avLst/>
          </a:prstGeom>
          <a:noFill/>
        </p:spPr>
        <p:txBody>
          <a:bodyPr wrap="square" rtlCol="0">
            <a:spAutoFit/>
          </a:bodyPr>
          <a:lstStyle/>
          <a:p>
            <a:pPr>
              <a:lnSpc>
                <a:spcPct val="107000"/>
              </a:lnSpc>
              <a:spcAft>
                <a:spcPts val="800"/>
              </a:spcAft>
              <a:buNone/>
            </a:pPr>
            <a:r>
              <a:rPr lang="de-DE" sz="2400" b="1" kern="100" dirty="0">
                <a:effectLst/>
                <a:latin typeface="Arial" panose="020B0604020202020204" pitchFamily="34" charset="0"/>
                <a:ea typeface="Aptos" panose="020B0004020202020204" pitchFamily="34" charset="0"/>
                <a:cs typeface="Arial" panose="020B0604020202020204" pitchFamily="34" charset="0"/>
              </a:rPr>
              <a:t>Ursprung der Kreativen Prinzipien</a:t>
            </a:r>
          </a:p>
          <a:p>
            <a:pPr>
              <a:lnSpc>
                <a:spcPct val="150000"/>
              </a:lnSpc>
            </a:pPr>
            <a:r>
              <a:rPr lang="de-DE" kern="100" dirty="0">
                <a:latin typeface="Arial" panose="020B0604020202020204" pitchFamily="34" charset="0"/>
                <a:ea typeface="Aptos" panose="020B0004020202020204" pitchFamily="34" charset="0"/>
                <a:cs typeface="Arial" panose="020B0604020202020204" pitchFamily="34" charset="0"/>
              </a:rPr>
              <a:t>     Genrich </a:t>
            </a:r>
            <a:r>
              <a:rPr lang="de-DE" kern="100" dirty="0" err="1">
                <a:latin typeface="Arial" panose="020B0604020202020204" pitchFamily="34" charset="0"/>
                <a:ea typeface="Aptos" panose="020B0004020202020204" pitchFamily="34" charset="0"/>
                <a:cs typeface="Arial" panose="020B0604020202020204" pitchFamily="34" charset="0"/>
              </a:rPr>
              <a:t>Saulowitsch</a:t>
            </a:r>
            <a:r>
              <a:rPr lang="de-DE" kern="100" dirty="0">
                <a:latin typeface="Arial" panose="020B0604020202020204" pitchFamily="34" charset="0"/>
                <a:ea typeface="Aptos" panose="020B0004020202020204" pitchFamily="34" charset="0"/>
                <a:cs typeface="Arial" panose="020B0604020202020204" pitchFamily="34" charset="0"/>
              </a:rPr>
              <a:t> </a:t>
            </a:r>
            <a:r>
              <a:rPr lang="de-DE" kern="100" dirty="0" err="1">
                <a:latin typeface="Arial" panose="020B0604020202020204" pitchFamily="34" charset="0"/>
                <a:ea typeface="Aptos" panose="020B0004020202020204" pitchFamily="34" charset="0"/>
                <a:cs typeface="Arial" panose="020B0604020202020204" pitchFamily="34" charset="0"/>
              </a:rPr>
              <a:t>Altschuller</a:t>
            </a:r>
            <a:r>
              <a:rPr lang="de-DE" kern="100" dirty="0">
                <a:latin typeface="Arial" panose="020B0604020202020204" pitchFamily="34" charset="0"/>
                <a:ea typeface="Aptos" panose="020B0004020202020204" pitchFamily="34" charset="0"/>
                <a:cs typeface="Arial" panose="020B0604020202020204" pitchFamily="34" charset="0"/>
              </a:rPr>
              <a:t> </a:t>
            </a:r>
            <a:r>
              <a:rPr lang="de-DE" kern="100" baseline="30000" dirty="0">
                <a:latin typeface="Arial" panose="020B0604020202020204" pitchFamily="34" charset="0"/>
                <a:ea typeface="Aptos" panose="020B0004020202020204" pitchFamily="34" charset="0"/>
                <a:cs typeface="Arial" panose="020B0604020202020204" pitchFamily="34" charset="0"/>
              </a:rPr>
              <a:t>(*1926 - </a:t>
            </a:r>
            <a:r>
              <a:rPr lang="de-DE" b="0" i="0" baseline="30000" dirty="0">
                <a:solidFill>
                  <a:srgbClr val="202122"/>
                </a:solidFill>
                <a:effectLst/>
                <a:latin typeface="Arial" panose="020B0604020202020204" pitchFamily="34" charset="0"/>
              </a:rPr>
              <a:t>†</a:t>
            </a:r>
            <a:r>
              <a:rPr lang="de-DE" kern="100" baseline="30000" dirty="0">
                <a:latin typeface="Arial" panose="020B0604020202020204" pitchFamily="34" charset="0"/>
                <a:ea typeface="Aptos" panose="020B0004020202020204" pitchFamily="34" charset="0"/>
                <a:cs typeface="Arial" panose="020B0604020202020204" pitchFamily="34" charset="0"/>
              </a:rPr>
              <a:t>1998) </a:t>
            </a:r>
            <a:r>
              <a:rPr lang="de-DE" kern="100" dirty="0">
                <a:latin typeface="Arial" panose="020B0604020202020204" pitchFamily="34" charset="0"/>
                <a:ea typeface="Aptos" panose="020B0004020202020204" pitchFamily="34" charset="0"/>
                <a:cs typeface="Arial" panose="020B0604020202020204" pitchFamily="34" charset="0"/>
              </a:rPr>
              <a:t>(russischer Ingenieur, </a:t>
            </a:r>
          </a:p>
          <a:p>
            <a:pPr>
              <a:lnSpc>
                <a:spcPct val="107000"/>
              </a:lnSpc>
            </a:pPr>
            <a:r>
              <a:rPr lang="de-DE" kern="100" dirty="0">
                <a:latin typeface="Arial" panose="020B0604020202020204" pitchFamily="34" charset="0"/>
                <a:ea typeface="Aptos" panose="020B0004020202020204" pitchFamily="34" charset="0"/>
                <a:cs typeface="Arial" panose="020B0604020202020204" pitchFamily="34" charset="0"/>
              </a:rPr>
              <a:t>     Patentprüfer im Marinekorps) </a:t>
            </a:r>
            <a:r>
              <a:rPr lang="de-DE" kern="100" baseline="30000" dirty="0" err="1">
                <a:latin typeface="Arial" panose="020B0604020202020204" pitchFamily="34" charset="0"/>
                <a:ea typeface="Aptos" panose="020B0004020202020204" pitchFamily="34" charset="0"/>
                <a:cs typeface="Arial" panose="020B0604020202020204" pitchFamily="34" charset="0"/>
              </a:rPr>
              <a:t>Altschuller</a:t>
            </a:r>
            <a:r>
              <a:rPr lang="de-DE" kern="100" baseline="30000" dirty="0">
                <a:latin typeface="Arial" panose="020B0604020202020204" pitchFamily="34" charset="0"/>
                <a:ea typeface="Aptos" panose="020B0004020202020204" pitchFamily="34" charset="0"/>
                <a:cs typeface="Arial" panose="020B0604020202020204" pitchFamily="34" charset="0"/>
              </a:rPr>
              <a:t>, 1973, 2005 </a:t>
            </a:r>
            <a:r>
              <a:rPr lang="de-DE" kern="100" dirty="0">
                <a:latin typeface="Arial" panose="020B0604020202020204" pitchFamily="34" charset="0"/>
                <a:cs typeface="Arial" panose="020B0604020202020204" pitchFamily="34" charset="0"/>
              </a:rPr>
              <a:t>und Rafael Borissowitsch Shapiro 1950er </a:t>
            </a:r>
          </a:p>
          <a:p>
            <a:pPr>
              <a:lnSpc>
                <a:spcPct val="107000"/>
              </a:lnSpc>
            </a:pPr>
            <a:endParaRPr lang="de-DE" sz="1000" kern="100" dirty="0">
              <a:latin typeface="Arial" panose="020B0604020202020204" pitchFamily="34" charset="0"/>
              <a:cs typeface="Arial" panose="020B0604020202020204" pitchFamily="34" charset="0"/>
            </a:endParaRP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sym typeface="Symbol" panose="05050102010706020507" pitchFamily="18" charset="2"/>
              </a:rPr>
              <a:t>      </a:t>
            </a:r>
            <a:r>
              <a:rPr lang="de-DE" kern="100" dirty="0">
                <a:latin typeface="Arial" panose="020B0604020202020204" pitchFamily="34" charset="0"/>
                <a:ea typeface="Aptos" panose="020B0004020202020204" pitchFamily="34" charset="0"/>
                <a:cs typeface="Arial" panose="020B0604020202020204" pitchFamily="34" charset="0"/>
              </a:rPr>
              <a:t>Theorie des erfinderischen Problemlösens </a:t>
            </a:r>
            <a:r>
              <a:rPr lang="de-DE" b="1" kern="100" dirty="0">
                <a:latin typeface="Arial" panose="020B0604020202020204" pitchFamily="34" charset="0"/>
                <a:ea typeface="Aptos" panose="020B0004020202020204" pitchFamily="34" charset="0"/>
                <a:cs typeface="Arial" panose="020B0604020202020204" pitchFamily="34" charset="0"/>
              </a:rPr>
              <a:t>TRIZ</a:t>
            </a:r>
            <a:r>
              <a:rPr lang="de-DE" kern="100" dirty="0">
                <a:latin typeface="Arial" panose="020B0604020202020204" pitchFamily="34" charset="0"/>
                <a:ea typeface="Aptos" panose="020B0004020202020204" pitchFamily="34" charset="0"/>
                <a:cs typeface="Arial" panose="020B0604020202020204" pitchFamily="34" charset="0"/>
              </a:rPr>
              <a:t> </a:t>
            </a:r>
            <a:r>
              <a:rPr lang="de-DE" baseline="30000" dirty="0" err="1">
                <a:latin typeface="Arial" panose="020B0604020202020204" pitchFamily="34" charset="0"/>
                <a:cs typeface="Arial" panose="020B0604020202020204" pitchFamily="34" charset="0"/>
              </a:rPr>
              <a:t>acronym</a:t>
            </a:r>
            <a:r>
              <a:rPr lang="de-DE" baseline="30000" dirty="0">
                <a:latin typeface="Arial" panose="020B0604020202020204" pitchFamily="34" charset="0"/>
                <a:cs typeface="Arial" panose="020B0604020202020204" pitchFamily="34" charset="0"/>
              </a:rPr>
              <a:t> </a:t>
            </a:r>
            <a:r>
              <a:rPr lang="de-DE" baseline="30000" dirty="0" err="1">
                <a:latin typeface="Arial" panose="020B0604020202020204" pitchFamily="34" charset="0"/>
                <a:cs typeface="Arial" panose="020B0604020202020204" pitchFamily="34" charset="0"/>
              </a:rPr>
              <a:t>for</a:t>
            </a:r>
            <a:r>
              <a:rPr lang="de-DE" baseline="30000" dirty="0">
                <a:latin typeface="Arial" panose="020B0604020202020204" pitchFamily="34" charset="0"/>
                <a:cs typeface="Arial" panose="020B0604020202020204" pitchFamily="34" charset="0"/>
              </a:rPr>
              <a:t> “</a:t>
            </a:r>
            <a:r>
              <a:rPr lang="de-DE" baseline="30000" dirty="0" err="1">
                <a:latin typeface="Arial" panose="020B0604020202020204" pitchFamily="34" charset="0"/>
                <a:cs typeface="Arial" panose="020B0604020202020204" pitchFamily="34" charset="0"/>
              </a:rPr>
              <a:t>Teoriya</a:t>
            </a:r>
            <a:r>
              <a:rPr lang="de-DE" baseline="30000" dirty="0">
                <a:latin typeface="Arial" panose="020B0604020202020204" pitchFamily="34" charset="0"/>
                <a:cs typeface="Arial" panose="020B0604020202020204" pitchFamily="34" charset="0"/>
              </a:rPr>
              <a:t> </a:t>
            </a:r>
            <a:r>
              <a:rPr lang="de-DE" baseline="30000" dirty="0" err="1">
                <a:latin typeface="Arial" panose="020B0604020202020204" pitchFamily="34" charset="0"/>
                <a:cs typeface="Arial" panose="020B0604020202020204" pitchFamily="34" charset="0"/>
              </a:rPr>
              <a:t>Resheniya</a:t>
            </a:r>
            <a:r>
              <a:rPr lang="de-DE" baseline="30000" dirty="0">
                <a:latin typeface="Arial" panose="020B0604020202020204" pitchFamily="34" charset="0"/>
                <a:cs typeface="Arial" panose="020B0604020202020204" pitchFamily="34" charset="0"/>
              </a:rPr>
              <a:t> </a:t>
            </a:r>
            <a:r>
              <a:rPr lang="de-DE" baseline="30000" dirty="0" err="1">
                <a:latin typeface="Arial" panose="020B0604020202020204" pitchFamily="34" charset="0"/>
                <a:cs typeface="Arial" panose="020B0604020202020204" pitchFamily="34" charset="0"/>
              </a:rPr>
              <a:t>Izobretatelskih</a:t>
            </a:r>
            <a:r>
              <a:rPr lang="de-DE" baseline="30000" dirty="0">
                <a:latin typeface="Arial" panose="020B0604020202020204" pitchFamily="34" charset="0"/>
                <a:cs typeface="Arial" panose="020B0604020202020204" pitchFamily="34" charset="0"/>
              </a:rPr>
              <a:t> </a:t>
            </a:r>
            <a:r>
              <a:rPr lang="de-DE" baseline="30000" dirty="0" err="1">
                <a:latin typeface="Arial" panose="020B0604020202020204" pitchFamily="34" charset="0"/>
                <a:cs typeface="Arial" panose="020B0604020202020204" pitchFamily="34" charset="0"/>
              </a:rPr>
              <a:t>Zadach</a:t>
            </a:r>
            <a:r>
              <a:rPr lang="de-DE" baseline="30000" dirty="0">
                <a:latin typeface="Arial" panose="020B0604020202020204" pitchFamily="34" charset="0"/>
                <a:cs typeface="Arial" panose="020B0604020202020204" pitchFamily="34" charset="0"/>
              </a:rPr>
              <a:t>”</a:t>
            </a:r>
            <a:endParaRPr lang="de-DE" kern="100" baseline="30000" dirty="0">
              <a:latin typeface="Arial" panose="020B0604020202020204" pitchFamily="34" charset="0"/>
              <a:cs typeface="Arial" panose="020B0604020202020204" pitchFamily="34" charset="0"/>
            </a:endParaRPr>
          </a:p>
          <a:p>
            <a:pPr>
              <a:lnSpc>
                <a:spcPct val="107000"/>
              </a:lnSpc>
              <a:spcAft>
                <a:spcPts val="800"/>
              </a:spcAft>
            </a:pPr>
            <a:endParaRPr lang="de-DE" sz="1000" b="1" kern="100" dirty="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r>
              <a:rPr lang="de-DE" b="1" kern="100" dirty="0">
                <a:latin typeface="Arial" panose="020B0604020202020204" pitchFamily="34" charset="0"/>
                <a:ea typeface="Aptos" panose="020B0004020202020204" pitchFamily="34" charset="0"/>
                <a:cs typeface="Arial" panose="020B0604020202020204" pitchFamily="34" charset="0"/>
              </a:rPr>
              <a:t>   </a:t>
            </a:r>
            <a:r>
              <a:rPr lang="de-DE" kern="100" dirty="0">
                <a:latin typeface="Arial" panose="020B0604020202020204" pitchFamily="34" charset="0"/>
                <a:ea typeface="Aptos" panose="020B0004020202020204" pitchFamily="34" charset="0"/>
                <a:cs typeface="Arial" panose="020B0604020202020204" pitchFamily="34" charset="0"/>
              </a:rPr>
              <a:t>Idee:            Auflösung von Widersprüchen ist die Grundlage von Erfindungen/Patenten</a:t>
            </a:r>
          </a:p>
          <a:p>
            <a:pPr>
              <a:lnSpc>
                <a:spcPct val="107000"/>
              </a:lnSpc>
            </a:pPr>
            <a:r>
              <a:rPr lang="de-DE" sz="1800" kern="100" dirty="0">
                <a:effectLst/>
                <a:latin typeface="Arial" panose="020B0604020202020204" pitchFamily="34" charset="0"/>
                <a:ea typeface="Aptos" panose="020B0004020202020204" pitchFamily="34" charset="0"/>
                <a:cs typeface="Arial" panose="020B0604020202020204" pitchFamily="34" charset="0"/>
              </a:rPr>
              <a:t>   </a:t>
            </a:r>
            <a:r>
              <a:rPr lang="de-DE" kern="100" dirty="0">
                <a:latin typeface="Arial" panose="020B0604020202020204" pitchFamily="34" charset="0"/>
                <a:ea typeface="Aptos" panose="020B0004020202020204" pitchFamily="34" charset="0"/>
                <a:cs typeface="Arial" panose="020B0604020202020204" pitchFamily="34" charset="0"/>
              </a:rPr>
              <a:t>Hypothese: Es gibt </a:t>
            </a:r>
            <a:r>
              <a:rPr lang="de-DE" sz="1800" kern="100" dirty="0">
                <a:effectLst/>
                <a:latin typeface="Arial" panose="020B0604020202020204" pitchFamily="34" charset="0"/>
                <a:ea typeface="Aptos" panose="020B0004020202020204" pitchFamily="34" charset="0"/>
                <a:cs typeface="Arial" panose="020B0604020202020204" pitchFamily="34" charset="0"/>
              </a:rPr>
              <a:t>allgemeingültige Regeln für Erfindungen – allgemeine Prinzipien</a:t>
            </a:r>
          </a:p>
          <a:p>
            <a:pPr>
              <a:lnSpc>
                <a:spcPct val="107000"/>
              </a:lnSpc>
              <a:spcAft>
                <a:spcPts val="800"/>
              </a:spcAft>
            </a:pPr>
            <a:r>
              <a:rPr lang="de-DE" sz="1800" kern="100" dirty="0">
                <a:effectLst/>
                <a:latin typeface="Arial" panose="020B0604020202020204" pitchFamily="34" charset="0"/>
                <a:ea typeface="Aptos" panose="020B0004020202020204" pitchFamily="34" charset="0"/>
                <a:cs typeface="Arial" panose="020B0604020202020204" pitchFamily="34" charset="0"/>
                <a:sym typeface="Symbol" panose="05050102010706020507" pitchFamily="18" charset="2"/>
              </a:rPr>
              <a:t>    	         </a:t>
            </a:r>
            <a:r>
              <a:rPr lang="de-DE" sz="1800" kern="100" dirty="0">
                <a:effectLst/>
                <a:latin typeface="Arial" panose="020B0604020202020204" pitchFamily="34" charset="0"/>
                <a:ea typeface="Aptos" panose="020B0004020202020204" pitchFamily="34" charset="0"/>
                <a:cs typeface="Arial" panose="020B0604020202020204" pitchFamily="34" charset="0"/>
              </a:rPr>
              <a:t> systematisch zu Erfindungen</a:t>
            </a:r>
            <a:endParaRPr lang="de-DE" sz="100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Vorgehen:   Analyse von 200.000 Patenten </a:t>
            </a:r>
            <a:r>
              <a:rPr lang="de-DE" kern="100" baseline="30000" dirty="0" err="1">
                <a:latin typeface="Arial" panose="020B0604020202020204" pitchFamily="34" charset="0"/>
                <a:ea typeface="Aptos" panose="020B0004020202020204" pitchFamily="34" charset="0"/>
                <a:cs typeface="Arial" panose="020B0604020202020204" pitchFamily="34" charset="0"/>
              </a:rPr>
              <a:t>Altschuller</a:t>
            </a:r>
            <a:r>
              <a:rPr lang="de-DE" kern="100" baseline="30000" dirty="0">
                <a:latin typeface="Arial" panose="020B0604020202020204" pitchFamily="34" charset="0"/>
                <a:ea typeface="Aptos" panose="020B0004020202020204" pitchFamily="34" charset="0"/>
                <a:cs typeface="Arial" panose="020B0604020202020204" pitchFamily="34" charset="0"/>
              </a:rPr>
              <a:t>, 2005 </a:t>
            </a:r>
            <a:endParaRPr lang="de-DE" sz="1800" kern="100" baseline="300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Extraktion von 40 Prinzipien zur systematischen Lösung von technischen Problemen</a:t>
            </a:r>
          </a:p>
          <a:p>
            <a:pPr>
              <a:lnSpc>
                <a:spcPct val="107000"/>
              </a:lnSpc>
              <a:spcAft>
                <a:spcPts val="800"/>
              </a:spcAft>
            </a:pPr>
            <a:endParaRPr lang="de-DE" sz="1000" kern="100" dirty="0">
              <a:latin typeface="Arial" panose="020B0604020202020204" pitchFamily="34" charset="0"/>
              <a:ea typeface="Aptos" panose="020B0004020202020204" pitchFamily="34" charset="0"/>
              <a:cs typeface="Arial" panose="020B0604020202020204" pitchFamily="34" charset="0"/>
            </a:endParaRPr>
          </a:p>
          <a:p>
            <a:pPr>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Defizit:        Anwendbarkeit außerhalb technischer Bereiche/Ingenieurwesen:</a:t>
            </a: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a:t>
            </a:r>
            <a:r>
              <a:rPr lang="de-DE" kern="100" dirty="0">
                <a:latin typeface="Arial" panose="020B0604020202020204" pitchFamily="34" charset="0"/>
                <a:cs typeface="Arial" panose="020B0604020202020204" pitchFamily="34" charset="0"/>
              </a:rPr>
              <a:t>Elektrotechnik, Akustik, Optik und Mechanik </a:t>
            </a:r>
          </a:p>
        </p:txBody>
      </p:sp>
    </p:spTree>
    <p:extLst>
      <p:ext uri="{BB962C8B-B14F-4D97-AF65-F5344CB8AC3E}">
        <p14:creationId xmlns:p14="http://schemas.microsoft.com/office/powerpoint/2010/main" val="1320919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8A64-BD62-3FDB-4508-D35AE80684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275554-C186-260D-50E2-604DAEE6A7A2}"/>
              </a:ext>
            </a:extLst>
          </p:cNvPr>
          <p:cNvSpPr>
            <a:spLocks noGrp="1"/>
          </p:cNvSpPr>
          <p:nvPr>
            <p:ph type="title"/>
          </p:nvPr>
        </p:nvSpPr>
        <p:spPr>
          <a:xfrm>
            <a:off x="1306286" y="365126"/>
            <a:ext cx="10396846"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Einführung in die Kreativen Prinzipien</a:t>
            </a:r>
          </a:p>
        </p:txBody>
      </p:sp>
      <p:pic>
        <p:nvPicPr>
          <p:cNvPr id="5" name="Inhaltsplatzhalter 4">
            <a:extLst>
              <a:ext uri="{FF2B5EF4-FFF2-40B4-BE49-F238E27FC236}">
                <a16:creationId xmlns:a16="http://schemas.microsoft.com/office/drawing/2014/main" id="{2AFE3010-6029-5D64-8B33-D53417F4B4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sp>
        <p:nvSpPr>
          <p:cNvPr id="4" name="Textfeld 3">
            <a:extLst>
              <a:ext uri="{FF2B5EF4-FFF2-40B4-BE49-F238E27FC236}">
                <a16:creationId xmlns:a16="http://schemas.microsoft.com/office/drawing/2014/main" id="{ABF5D713-5EC4-AC23-7A2C-4680F5A53207}"/>
              </a:ext>
            </a:extLst>
          </p:cNvPr>
          <p:cNvSpPr txBox="1"/>
          <p:nvPr/>
        </p:nvSpPr>
        <p:spPr>
          <a:xfrm>
            <a:off x="1306286" y="1976573"/>
            <a:ext cx="10396845" cy="4572406"/>
          </a:xfrm>
          <a:prstGeom prst="rect">
            <a:avLst/>
          </a:prstGeom>
          <a:noFill/>
        </p:spPr>
        <p:txBody>
          <a:bodyPr wrap="square">
            <a:spAutoFit/>
          </a:bodyPr>
          <a:lstStyle/>
          <a:p>
            <a:pPr>
              <a:lnSpc>
                <a:spcPct val="107000"/>
              </a:lnSpc>
              <a:spcAft>
                <a:spcPts val="800"/>
              </a:spcAft>
              <a:buNone/>
            </a:pPr>
            <a:r>
              <a:rPr lang="de-DE" sz="2400" b="1" kern="100" dirty="0">
                <a:effectLst/>
                <a:latin typeface="Arial" panose="020B0604020202020204" pitchFamily="34" charset="0"/>
                <a:ea typeface="Aptos" panose="020B0004020202020204" pitchFamily="34" charset="0"/>
                <a:cs typeface="Arial" panose="020B0604020202020204" pitchFamily="34" charset="0"/>
              </a:rPr>
              <a:t>Entstehung der Kreativen Prinzipien</a:t>
            </a:r>
          </a:p>
          <a:p>
            <a:pPr marL="285750" indent="-285750">
              <a:lnSpc>
                <a:spcPct val="107000"/>
              </a:lnSpc>
              <a:buFont typeface="Wingdings" panose="05000000000000000000" pitchFamily="2" charset="2"/>
              <a:buChar char="v"/>
            </a:pPr>
            <a:r>
              <a:rPr lang="de-DE" sz="1800" kern="100" dirty="0">
                <a:effectLst/>
                <a:latin typeface="Arial" panose="020B0604020202020204" pitchFamily="34" charset="0"/>
                <a:ea typeface="Aptos" panose="020B0004020202020204" pitchFamily="34" charset="0"/>
                <a:cs typeface="Arial" panose="020B0604020202020204" pitchFamily="34" charset="0"/>
              </a:rPr>
              <a:t>   </a:t>
            </a:r>
            <a:r>
              <a:rPr lang="de-DE" sz="1800" b="1" kern="100" dirty="0">
                <a:effectLst/>
                <a:latin typeface="Arial" panose="020B0604020202020204" pitchFamily="34" charset="0"/>
                <a:ea typeface="Aptos" panose="020B0004020202020204" pitchFamily="34" charset="0"/>
                <a:cs typeface="Arial" panose="020B0604020202020204" pitchFamily="34" charset="0"/>
              </a:rPr>
              <a:t>Wunsch</a:t>
            </a:r>
            <a:r>
              <a:rPr lang="de-DE" sz="1800" kern="100" dirty="0">
                <a:effectLst/>
                <a:latin typeface="Arial" panose="020B0604020202020204" pitchFamily="34" charset="0"/>
                <a:ea typeface="Aptos" panose="020B0004020202020204" pitchFamily="34" charset="0"/>
                <a:cs typeface="Arial" panose="020B0604020202020204" pitchFamily="34" charset="0"/>
              </a:rPr>
              <a:t>:</a:t>
            </a: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a:t>
            </a:r>
            <a:r>
              <a:rPr lang="de-DE" sz="1800" kern="100" dirty="0">
                <a:effectLst/>
                <a:latin typeface="Arial" panose="020B0604020202020204" pitchFamily="34" charset="0"/>
                <a:ea typeface="Aptos" panose="020B0004020202020204" pitchFamily="34" charset="0"/>
                <a:cs typeface="Arial" panose="020B0604020202020204" pitchFamily="34" charset="0"/>
              </a:rPr>
              <a:t> </a:t>
            </a:r>
            <a:r>
              <a:rPr lang="de-DE" kern="100" dirty="0">
                <a:latin typeface="Arial" panose="020B0604020202020204" pitchFamily="34" charset="0"/>
                <a:ea typeface="Aptos" panose="020B0004020202020204" pitchFamily="34" charset="0"/>
                <a:cs typeface="Arial" panose="020B0604020202020204" pitchFamily="34" charset="0"/>
              </a:rPr>
              <a:t>     </a:t>
            </a:r>
            <a:r>
              <a:rPr lang="de-DE" sz="1800" kern="100" dirty="0">
                <a:effectLst/>
                <a:latin typeface="Arial" panose="020B0604020202020204" pitchFamily="34" charset="0"/>
                <a:ea typeface="Aptos" panose="020B0004020202020204" pitchFamily="34" charset="0"/>
                <a:cs typeface="Arial" panose="020B0604020202020204" pitchFamily="34" charset="0"/>
              </a:rPr>
              <a:t>Verwendung der Prinzipien in weiteren Disziplinen</a:t>
            </a:r>
          </a:p>
          <a:p>
            <a:pPr marL="285750" indent="-285750">
              <a:lnSpc>
                <a:spcPct val="107000"/>
              </a:lnSpc>
              <a:buFont typeface="Wingdings" panose="05000000000000000000" pitchFamily="2" charset="2"/>
              <a:buChar char="v"/>
            </a:pPr>
            <a:r>
              <a:rPr lang="de-DE" kern="100" dirty="0">
                <a:latin typeface="Arial" panose="020B0604020202020204" pitchFamily="34" charset="0"/>
                <a:ea typeface="Aptos" panose="020B0004020202020204" pitchFamily="34" charset="0"/>
                <a:cs typeface="Arial" panose="020B0604020202020204" pitchFamily="34" charset="0"/>
              </a:rPr>
              <a:t>   </a:t>
            </a:r>
            <a:r>
              <a:rPr lang="de-DE" b="1" kern="100" dirty="0">
                <a:latin typeface="Arial" panose="020B0604020202020204" pitchFamily="34" charset="0"/>
                <a:ea typeface="Aptos" panose="020B0004020202020204" pitchFamily="34" charset="0"/>
                <a:cs typeface="Arial" panose="020B0604020202020204" pitchFamily="34" charset="0"/>
              </a:rPr>
              <a:t>Erfordernis</a:t>
            </a:r>
            <a:r>
              <a:rPr lang="de-DE" kern="100" dirty="0">
                <a:latin typeface="Arial" panose="020B0604020202020204" pitchFamily="34" charset="0"/>
                <a:ea typeface="Aptos" panose="020B0004020202020204" pitchFamily="34" charset="0"/>
                <a:cs typeface="Arial" panose="020B0604020202020204" pitchFamily="34" charset="0"/>
              </a:rPr>
              <a:t>:</a:t>
            </a: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weitere Verallgemeinerung und Abstraktion der Prinzipien</a:t>
            </a:r>
          </a:p>
          <a:p>
            <a:pPr marL="285750" indent="-285750">
              <a:lnSpc>
                <a:spcPct val="107000"/>
              </a:lnSpc>
              <a:buFont typeface="Wingdings" panose="05000000000000000000" pitchFamily="2" charset="2"/>
              <a:buChar char="v"/>
            </a:pPr>
            <a:r>
              <a:rPr lang="de-DE" kern="100" dirty="0">
                <a:latin typeface="Arial" panose="020B0604020202020204" pitchFamily="34" charset="0"/>
                <a:ea typeface="Aptos" panose="020B0004020202020204" pitchFamily="34" charset="0"/>
                <a:cs typeface="Arial" panose="020B0604020202020204" pitchFamily="34" charset="0"/>
              </a:rPr>
              <a:t>   </a:t>
            </a:r>
            <a:r>
              <a:rPr lang="de-DE" b="1" kern="100" dirty="0">
                <a:latin typeface="Arial" panose="020B0604020202020204" pitchFamily="34" charset="0"/>
                <a:ea typeface="Aptos" panose="020B0004020202020204" pitchFamily="34" charset="0"/>
                <a:cs typeface="Arial" panose="020B0604020202020204" pitchFamily="34" charset="0"/>
              </a:rPr>
              <a:t>Vorgehen</a:t>
            </a:r>
            <a:r>
              <a:rPr lang="de-DE" kern="100" dirty="0">
                <a:latin typeface="Arial" panose="020B0604020202020204" pitchFamily="34" charset="0"/>
                <a:ea typeface="Aptos" panose="020B0004020202020204" pitchFamily="34" charset="0"/>
                <a:cs typeface="Arial" panose="020B0604020202020204" pitchFamily="34" charset="0"/>
              </a:rPr>
              <a:t>:</a:t>
            </a:r>
          </a:p>
          <a:p>
            <a:pPr>
              <a:lnSpc>
                <a:spcPct val="107000"/>
              </a:lnSpc>
            </a:pPr>
            <a:r>
              <a:rPr lang="de-DE" kern="100" dirty="0">
                <a:latin typeface="Arial" panose="020B0604020202020204" pitchFamily="34" charset="0"/>
                <a:ea typeface="Aptos" panose="020B0004020202020204" pitchFamily="34" charset="0"/>
                <a:cs typeface="Arial" panose="020B0604020202020204" pitchFamily="34" charset="0"/>
              </a:rPr>
              <a:t>        Transfer auf andere Disziplinen</a:t>
            </a:r>
            <a:r>
              <a:rPr lang="de-DE" dirty="0"/>
              <a:t> </a:t>
            </a:r>
            <a:r>
              <a:rPr lang="de-DE" baseline="30000" dirty="0">
                <a:latin typeface="Arial" panose="020B0604020202020204" pitchFamily="34" charset="0"/>
                <a:cs typeface="Arial" panose="020B0604020202020204" pitchFamily="34" charset="0"/>
              </a:rPr>
              <a:t>Servay, 2024</a:t>
            </a: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im Buch: Kunst, Musik, Architektur, Technik, Biologie &amp; Psychologie</a:t>
            </a:r>
          </a:p>
          <a:p>
            <a:pPr>
              <a:lnSpc>
                <a:spcPct val="107000"/>
              </a:lnSpc>
              <a:spcAft>
                <a:spcPts val="800"/>
              </a:spcAft>
            </a:pPr>
            <a:endParaRPr lang="de-DE" kern="100" dirty="0">
              <a:latin typeface="Arial" panose="020B0604020202020204" pitchFamily="34" charset="0"/>
              <a:ea typeface="Aptos" panose="020B0004020202020204" pitchFamily="34" charset="0"/>
              <a:cs typeface="Arial" panose="020B0604020202020204" pitchFamily="34" charset="0"/>
            </a:endParaRPr>
          </a:p>
          <a:p>
            <a:pPr marL="285750" indent="-285750">
              <a:lnSpc>
                <a:spcPct val="107000"/>
              </a:lnSpc>
              <a:spcBef>
                <a:spcPts val="600"/>
              </a:spcBef>
              <a:spcAft>
                <a:spcPts val="1200"/>
              </a:spcAft>
              <a:buFont typeface="Symbol" panose="05050102010706020507" pitchFamily="18" charset="2"/>
              <a:buChar char="Þ"/>
            </a:pPr>
            <a:r>
              <a:rPr lang="de-DE" sz="1800" b="1" kern="100" dirty="0">
                <a:effectLst/>
                <a:latin typeface="Arial" panose="020B0604020202020204" pitchFamily="34" charset="0"/>
                <a:ea typeface="Aptos" panose="020B0004020202020204" pitchFamily="34" charset="0"/>
                <a:cs typeface="Arial" panose="020B0604020202020204" pitchFamily="34" charset="0"/>
                <a:sym typeface="Symbol" panose="05050102010706020507" pitchFamily="18" charset="2"/>
              </a:rPr>
              <a:t>Kreative Prinzipien</a:t>
            </a:r>
            <a:endParaRPr lang="de-DE" sz="800" b="1" kern="100" dirty="0">
              <a:effectLst/>
              <a:latin typeface="Arial" panose="020B0604020202020204" pitchFamily="34" charset="0"/>
              <a:ea typeface="Aptos" panose="020B0004020202020204" pitchFamily="34" charset="0"/>
              <a:cs typeface="Arial" panose="020B0604020202020204" pitchFamily="34" charset="0"/>
              <a:sym typeface="Symbol" panose="05050102010706020507" pitchFamily="18" charset="2"/>
            </a:endParaRPr>
          </a:p>
          <a:p>
            <a:pPr marL="285750" indent="-285750">
              <a:lnSpc>
                <a:spcPct val="107000"/>
              </a:lnSpc>
              <a:buFont typeface="Wingdings" panose="05000000000000000000" pitchFamily="2" charset="2"/>
              <a:buChar char="v"/>
            </a:pPr>
            <a:r>
              <a:rPr lang="de-DE" kern="100" dirty="0">
                <a:latin typeface="Arial" panose="020B0604020202020204" pitchFamily="34" charset="0"/>
                <a:ea typeface="Aptos" panose="020B0004020202020204" pitchFamily="34" charset="0"/>
                <a:cs typeface="Arial" panose="020B0604020202020204" pitchFamily="34" charset="0"/>
              </a:rPr>
              <a:t>   </a:t>
            </a:r>
            <a:r>
              <a:rPr lang="de-DE" b="1" kern="100" dirty="0">
                <a:latin typeface="Arial" panose="020B0604020202020204" pitchFamily="34" charset="0"/>
                <a:ea typeface="Aptos" panose="020B0004020202020204" pitchFamily="34" charset="0"/>
                <a:cs typeface="Arial" panose="020B0604020202020204" pitchFamily="34" charset="0"/>
              </a:rPr>
              <a:t>Vorteil</a:t>
            </a:r>
            <a:r>
              <a:rPr lang="de-DE" kern="100" dirty="0">
                <a:latin typeface="Arial" panose="020B0604020202020204" pitchFamily="34" charset="0"/>
                <a:ea typeface="Aptos" panose="020B0004020202020204" pitchFamily="34" charset="0"/>
                <a:cs typeface="Arial" panose="020B0604020202020204" pitchFamily="34" charset="0"/>
              </a:rPr>
              <a:t>:</a:t>
            </a:r>
          </a:p>
          <a:p>
            <a:pPr>
              <a:lnSpc>
                <a:spcPct val="107000"/>
              </a:lnSpc>
              <a:spcAft>
                <a:spcPts val="800"/>
              </a:spcAft>
            </a:pPr>
            <a:r>
              <a:rPr lang="de-DE" kern="100" dirty="0">
                <a:latin typeface="Arial" panose="020B0604020202020204" pitchFamily="34" charset="0"/>
                <a:ea typeface="Aptos" panose="020B0004020202020204" pitchFamily="34" charset="0"/>
                <a:cs typeface="Arial" panose="020B0604020202020204" pitchFamily="34" charset="0"/>
              </a:rPr>
              <a:t>       </a:t>
            </a:r>
            <a:r>
              <a:rPr lang="de-DE" sz="1800" kern="100" dirty="0">
                <a:effectLst/>
                <a:latin typeface="Arial" panose="020B0604020202020204" pitchFamily="34" charset="0"/>
                <a:ea typeface="Aptos" panose="020B0004020202020204" pitchFamily="34" charset="0"/>
                <a:cs typeface="Arial" panose="020B0604020202020204" pitchFamily="34" charset="0"/>
              </a:rPr>
              <a:t>Universelle Anwendbarkeit zur Problemlösung </a:t>
            </a:r>
            <a:r>
              <a:rPr lang="de-DE" kern="100" dirty="0">
                <a:latin typeface="Arial" panose="020B0604020202020204" pitchFamily="34" charset="0"/>
                <a:ea typeface="Aptos" panose="020B0004020202020204" pitchFamily="34" charset="0"/>
                <a:cs typeface="Arial" panose="020B0604020202020204" pitchFamily="34" charset="0"/>
              </a:rPr>
              <a:t>auf</a:t>
            </a:r>
            <a:r>
              <a:rPr lang="de-DE" sz="1800" kern="100" dirty="0">
                <a:effectLst/>
                <a:latin typeface="Arial" panose="020B0604020202020204" pitchFamily="34" charset="0"/>
                <a:ea typeface="Aptos" panose="020B0004020202020204" pitchFamily="34" charset="0"/>
                <a:cs typeface="Arial" panose="020B0604020202020204" pitchFamily="34" charset="0"/>
              </a:rPr>
              <a:t> verschiedenste Disziplinen</a:t>
            </a:r>
          </a:p>
        </p:txBody>
      </p:sp>
    </p:spTree>
    <p:extLst>
      <p:ext uri="{BB962C8B-B14F-4D97-AF65-F5344CB8AC3E}">
        <p14:creationId xmlns:p14="http://schemas.microsoft.com/office/powerpoint/2010/main" val="2022065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32E92-6DEB-EAB0-4CFC-317D682B02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FE59BE-5BBF-80E2-9AED-AE01D761D5AA}"/>
              </a:ext>
            </a:extLst>
          </p:cNvPr>
          <p:cNvSpPr>
            <a:spLocks noGrp="1"/>
          </p:cNvSpPr>
          <p:nvPr>
            <p:ph type="title"/>
          </p:nvPr>
        </p:nvSpPr>
        <p:spPr>
          <a:xfrm>
            <a:off x="1306286" y="365126"/>
            <a:ext cx="10396846"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Einführung in die Kreativen Prinzipien</a:t>
            </a:r>
          </a:p>
        </p:txBody>
      </p:sp>
      <p:pic>
        <p:nvPicPr>
          <p:cNvPr id="5" name="Inhaltsplatzhalter 4">
            <a:extLst>
              <a:ext uri="{FF2B5EF4-FFF2-40B4-BE49-F238E27FC236}">
                <a16:creationId xmlns:a16="http://schemas.microsoft.com/office/drawing/2014/main" id="{4A749BE6-2687-1E9F-31E3-8274A6DB81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sp>
        <p:nvSpPr>
          <p:cNvPr id="4" name="Textfeld 3">
            <a:extLst>
              <a:ext uri="{FF2B5EF4-FFF2-40B4-BE49-F238E27FC236}">
                <a16:creationId xmlns:a16="http://schemas.microsoft.com/office/drawing/2014/main" id="{E895B86E-B39F-CE2D-A5FE-F5A2E25599F7}"/>
              </a:ext>
            </a:extLst>
          </p:cNvPr>
          <p:cNvSpPr txBox="1"/>
          <p:nvPr/>
        </p:nvSpPr>
        <p:spPr>
          <a:xfrm>
            <a:off x="1306286" y="1838370"/>
            <a:ext cx="4971536" cy="4854534"/>
          </a:xfrm>
          <a:prstGeom prst="rect">
            <a:avLst/>
          </a:prstGeom>
          <a:noFill/>
        </p:spPr>
        <p:txBody>
          <a:bodyPr wrap="square">
            <a:spAutoFit/>
          </a:bodyPr>
          <a:lstStyle/>
          <a:p>
            <a:pPr>
              <a:lnSpc>
                <a:spcPct val="107000"/>
              </a:lnSpc>
              <a:spcAft>
                <a:spcPts val="800"/>
              </a:spcAft>
              <a:buNone/>
            </a:pPr>
            <a:r>
              <a:rPr lang="de-DE" sz="2400" b="1" kern="100" dirty="0">
                <a:effectLst/>
                <a:latin typeface="Arial" panose="020B0604020202020204" pitchFamily="34" charset="0"/>
                <a:ea typeface="Aptos" panose="020B0004020202020204" pitchFamily="34" charset="0"/>
                <a:cs typeface="Arial" panose="020B0604020202020204" pitchFamily="34" charset="0"/>
              </a:rPr>
              <a:t>Liste der 22 Kreativen Prinzipien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Wiederholen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Rückkopplung, Feedback</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Vorbereiten/Planen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Anpassen/Elastizität </a:t>
            </a:r>
            <a:r>
              <a:rPr lang="de-DE" kern="100" dirty="0">
                <a:latin typeface="Arial" panose="020B0604020202020204" pitchFamily="34" charset="0"/>
                <a:ea typeface="Aptos" panose="020B0004020202020204" pitchFamily="34" charset="0"/>
                <a:cs typeface="Arial" panose="020B0604020202020204" pitchFamily="34" charset="0"/>
              </a:rPr>
              <a:t>↔ Stabilität, Resilienz</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Dimension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Kraft (Anziehen ↔ Abstoßen)</a:t>
            </a:r>
          </a:p>
          <a:p>
            <a:pPr marL="285750" indent="-285750">
              <a:lnSpc>
                <a:spcPct val="107000"/>
              </a:lnSpc>
              <a:spcAft>
                <a:spcPts val="800"/>
              </a:spcAft>
              <a:buFont typeface="Arial" panose="020B0604020202020204" pitchFamily="34" charset="0"/>
              <a:buChar char="•"/>
            </a:pPr>
            <a:r>
              <a:rPr lang="de-DE" sz="1800" kern="100" dirty="0">
                <a:effectLst/>
                <a:latin typeface="Arial" panose="020B0604020202020204" pitchFamily="34" charset="0"/>
                <a:ea typeface="Aptos" panose="020B0004020202020204" pitchFamily="34" charset="0"/>
                <a:cs typeface="Arial" panose="020B0604020202020204" pitchFamily="34" charset="0"/>
              </a:rPr>
              <a:t>Kontrast (Gleichgewicht)</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Periodizität</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Abgrenzung (Verbinden ↔ Teilen) </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Beschleunigen ↔ Bremsen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Rotation</a:t>
            </a:r>
          </a:p>
        </p:txBody>
      </p:sp>
      <p:sp>
        <p:nvSpPr>
          <p:cNvPr id="3" name="Textfeld 2">
            <a:extLst>
              <a:ext uri="{FF2B5EF4-FFF2-40B4-BE49-F238E27FC236}">
                <a16:creationId xmlns:a16="http://schemas.microsoft.com/office/drawing/2014/main" id="{76E0BC86-42F7-5DA8-8F94-679C87FC2C22}"/>
              </a:ext>
            </a:extLst>
          </p:cNvPr>
          <p:cNvSpPr txBox="1"/>
          <p:nvPr/>
        </p:nvSpPr>
        <p:spPr>
          <a:xfrm>
            <a:off x="6376676" y="1838370"/>
            <a:ext cx="4789714" cy="4863383"/>
          </a:xfrm>
          <a:prstGeom prst="rect">
            <a:avLst/>
          </a:prstGeom>
          <a:noFill/>
        </p:spPr>
        <p:txBody>
          <a:bodyPr wrap="square">
            <a:spAutoFit/>
          </a:bodyPr>
          <a:lstStyle/>
          <a:p>
            <a:pPr>
              <a:lnSpc>
                <a:spcPct val="107000"/>
              </a:lnSpc>
              <a:spcAft>
                <a:spcPts val="800"/>
              </a:spcAft>
              <a:buNone/>
            </a:pPr>
            <a:endParaRPr lang="de-DE" sz="2400" b="1" kern="100" dirty="0">
              <a:effectLst/>
              <a:latin typeface="Arial" panose="020B0604020202020204" pitchFamily="34" charset="0"/>
              <a:ea typeface="Aptos" panose="020B00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Erkennen (Maskieren ↔ Aufdecken)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Symmetrie ↔ </a:t>
            </a:r>
            <a:r>
              <a:rPr lang="de-DE" kern="100" dirty="0" err="1">
                <a:latin typeface="Arial" panose="020B0604020202020204" pitchFamily="34" charset="0"/>
                <a:ea typeface="Aptos" panose="020B0004020202020204" pitchFamily="34" charset="0"/>
                <a:cs typeface="Arial" panose="020B0604020202020204" pitchFamily="34" charset="0"/>
              </a:rPr>
              <a:t>Assymmetrie</a:t>
            </a:r>
            <a:endParaRPr lang="de-DE" kern="100" dirty="0">
              <a:latin typeface="Arial" panose="020B0604020202020204" pitchFamily="34" charset="0"/>
              <a:ea typeface="Aptos" panose="020B00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Speichern ↔ Substitution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Phasenübergang</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Wachstum ↔ Schrumpfen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Ressourcen ↔ Abfall</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Vernetzen/Verzweigen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Hierarchie</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Perspektive</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Direktion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Ordnung ↔ Chaos</a:t>
            </a:r>
          </a:p>
        </p:txBody>
      </p:sp>
    </p:spTree>
    <p:extLst>
      <p:ext uri="{BB962C8B-B14F-4D97-AF65-F5344CB8AC3E}">
        <p14:creationId xmlns:p14="http://schemas.microsoft.com/office/powerpoint/2010/main" val="1271429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445BA-A17B-C17A-58DF-59566DA3C69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912239-84E9-87F9-220B-80DC858C95A0}"/>
              </a:ext>
            </a:extLst>
          </p:cNvPr>
          <p:cNvSpPr>
            <a:spLocks noGrp="1"/>
          </p:cNvSpPr>
          <p:nvPr>
            <p:ph type="title"/>
          </p:nvPr>
        </p:nvSpPr>
        <p:spPr>
          <a:xfrm>
            <a:off x="1303481" y="396526"/>
            <a:ext cx="10515600" cy="1356965"/>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Das Kreative Prinzip </a:t>
            </a:r>
            <a:r>
              <a:rPr lang="de-DE" b="1" dirty="0">
                <a:solidFill>
                  <a:schemeClr val="accent4">
                    <a:lumMod val="60000"/>
                    <a:lumOff val="40000"/>
                  </a:schemeClr>
                </a:solidFill>
                <a:latin typeface="Arial" panose="020B0604020202020204" pitchFamily="34" charset="0"/>
                <a:cs typeface="Arial" panose="020B0604020202020204" pitchFamily="34" charset="0"/>
              </a:rPr>
              <a:t>Wiederholung</a:t>
            </a:r>
            <a:endParaRPr lang="de-DE" sz="36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D173B39-0437-3AEC-30F7-C00D617BC0D2}"/>
              </a:ext>
            </a:extLst>
          </p:cNvPr>
          <p:cNvSpPr>
            <a:spLocks noGrp="1"/>
          </p:cNvSpPr>
          <p:nvPr>
            <p:ph idx="1"/>
          </p:nvPr>
        </p:nvSpPr>
        <p:spPr>
          <a:xfrm>
            <a:off x="1352431" y="1880196"/>
            <a:ext cx="6522411" cy="4827063"/>
          </a:xfrm>
        </p:spPr>
        <p:txBody>
          <a:bodyPr>
            <a:noAutofit/>
          </a:bodyPr>
          <a:lstStyle/>
          <a:p>
            <a:pPr marL="0" indent="0">
              <a:lnSpc>
                <a:spcPct val="100000"/>
              </a:lnSpc>
              <a:spcBef>
                <a:spcPts val="0"/>
              </a:spcBef>
              <a:buNone/>
            </a:pPr>
            <a:r>
              <a:rPr lang="de-DE" sz="2000" b="1" dirty="0">
                <a:latin typeface="Arial" panose="020B0604020202020204" pitchFamily="34" charset="0"/>
                <a:cs typeface="Arial" panose="020B0604020202020204" pitchFamily="34" charset="0"/>
              </a:rPr>
              <a:t>Bewegungswiederholungen - Imitation</a:t>
            </a:r>
          </a:p>
          <a:p>
            <a:pPr marL="0" indent="0">
              <a:buNone/>
            </a:pPr>
            <a:r>
              <a:rPr lang="de-DE" sz="1800" dirty="0">
                <a:latin typeface="Arial" panose="020B0604020202020204" pitchFamily="34" charset="0"/>
                <a:cs typeface="Arial" panose="020B0604020202020204" pitchFamily="34" charset="0"/>
              </a:rPr>
              <a:t>Beispiele für </a:t>
            </a:r>
            <a:r>
              <a:rPr lang="de-DE" sz="1800" dirty="0">
                <a:highlight>
                  <a:srgbClr val="FFFF00"/>
                </a:highlight>
                <a:latin typeface="Arial" panose="020B0604020202020204" pitchFamily="34" charset="0"/>
                <a:cs typeface="Arial" panose="020B0604020202020204" pitchFamily="34" charset="0"/>
              </a:rPr>
              <a:t>wiederholte, zyklische</a:t>
            </a:r>
            <a:r>
              <a:rPr lang="de-DE" sz="1800" dirty="0">
                <a:latin typeface="Arial" panose="020B0604020202020204" pitchFamily="34" charset="0"/>
                <a:cs typeface="Arial" panose="020B0604020202020204" pitchFamily="34" charset="0"/>
              </a:rPr>
              <a:t> Bewegungen</a:t>
            </a:r>
          </a:p>
          <a:p>
            <a:pPr lvl="1"/>
            <a:r>
              <a:rPr lang="de-DE" sz="1800" dirty="0">
                <a:latin typeface="Arial" panose="020B0604020202020204" pitchFamily="34" charset="0"/>
                <a:cs typeface="Arial" panose="020B0604020202020204" pitchFamily="34" charset="0"/>
              </a:rPr>
              <a:t>Gehen</a:t>
            </a:r>
          </a:p>
          <a:p>
            <a:pPr lvl="1"/>
            <a:r>
              <a:rPr lang="de-DE" sz="1800" dirty="0">
                <a:latin typeface="Arial" panose="020B0604020202020204" pitchFamily="34" charset="0"/>
                <a:cs typeface="Arial" panose="020B0604020202020204" pitchFamily="34" charset="0"/>
              </a:rPr>
              <a:t>Treppe gehen</a:t>
            </a:r>
          </a:p>
          <a:p>
            <a:pPr lvl="1"/>
            <a:r>
              <a:rPr lang="de-DE" sz="1800" dirty="0">
                <a:latin typeface="Arial" panose="020B0604020202020204" pitchFamily="34" charset="0"/>
                <a:cs typeface="Arial" panose="020B0604020202020204" pitchFamily="34" charset="0"/>
              </a:rPr>
              <a:t>Fahrrad fahren</a:t>
            </a:r>
          </a:p>
          <a:p>
            <a:pPr lvl="1"/>
            <a:r>
              <a:rPr lang="de-DE" sz="1800" dirty="0">
                <a:latin typeface="Arial" panose="020B0604020202020204" pitchFamily="34" charset="0"/>
                <a:cs typeface="Arial" panose="020B0604020202020204" pitchFamily="34" charset="0"/>
              </a:rPr>
              <a:t>Schwimmen</a:t>
            </a:r>
          </a:p>
          <a:p>
            <a:pPr lvl="1"/>
            <a:r>
              <a:rPr lang="de-DE" sz="1800" dirty="0">
                <a:latin typeface="Arial" panose="020B0604020202020204" pitchFamily="34" charset="0"/>
                <a:cs typeface="Arial" panose="020B0604020202020204" pitchFamily="34" charset="0"/>
              </a:rPr>
              <a:t>Paddeln</a:t>
            </a:r>
          </a:p>
          <a:p>
            <a:pPr lvl="1"/>
            <a:r>
              <a:rPr lang="de-DE" sz="1800" dirty="0">
                <a:latin typeface="Arial" panose="020B0604020202020204" pitchFamily="34" charset="0"/>
                <a:cs typeface="Arial" panose="020B0604020202020204" pitchFamily="34" charset="0"/>
              </a:rPr>
              <a:t>Trainingsmaschinen</a:t>
            </a:r>
          </a:p>
          <a:p>
            <a:pPr marL="0" indent="0">
              <a:spcAft>
                <a:spcPts val="600"/>
              </a:spcAft>
              <a:buNone/>
            </a:pPr>
            <a:r>
              <a:rPr lang="de-DE" sz="1800" dirty="0">
                <a:latin typeface="Arial" panose="020B0604020202020204" pitchFamily="34" charset="0"/>
                <a:cs typeface="Arial" panose="020B0604020202020204" pitchFamily="34" charset="0"/>
              </a:rPr>
              <a:t>Zyklische Prozesse erzeugen einen Rhythmus (</a:t>
            </a:r>
            <a:r>
              <a:rPr lang="de-DE" sz="1800" dirty="0">
                <a:highlight>
                  <a:srgbClr val="FFFF00"/>
                </a:highlight>
                <a:latin typeface="Arial" panose="020B0604020202020204" pitchFamily="34" charset="0"/>
                <a:cs typeface="Arial" panose="020B0604020202020204" pitchFamily="34" charset="0"/>
              </a:rPr>
              <a:t>Periodizität</a:t>
            </a:r>
            <a:r>
              <a:rPr lang="de-DE" sz="1800" dirty="0">
                <a:latin typeface="Arial" panose="020B0604020202020204" pitchFamily="34" charset="0"/>
                <a:cs typeface="Arial" panose="020B0604020202020204" pitchFamily="34" charset="0"/>
              </a:rPr>
              <a:t>).</a:t>
            </a:r>
          </a:p>
          <a:p>
            <a:pPr marL="0" indent="0">
              <a:spcBef>
                <a:spcPts val="1200"/>
              </a:spcBef>
              <a:spcAft>
                <a:spcPts val="600"/>
              </a:spcAft>
              <a:buNone/>
            </a:pPr>
            <a:r>
              <a:rPr lang="de-DE" sz="1800" dirty="0">
                <a:latin typeface="Arial" panose="020B0604020202020204" pitchFamily="34" charset="0"/>
                <a:cs typeface="Arial" panose="020B0604020202020204" pitchFamily="34" charset="0"/>
              </a:rPr>
              <a:t>Zweck: um </a:t>
            </a:r>
            <a:r>
              <a:rPr lang="de-DE" sz="1800" dirty="0">
                <a:highlight>
                  <a:srgbClr val="FFFF00"/>
                </a:highlight>
                <a:latin typeface="Arial" panose="020B0604020202020204" pitchFamily="34" charset="0"/>
                <a:cs typeface="Arial" panose="020B0604020202020204" pitchFamily="34" charset="0"/>
              </a:rPr>
              <a:t>Bewegung</a:t>
            </a:r>
            <a:r>
              <a:rPr lang="de-DE" sz="1800" dirty="0">
                <a:latin typeface="Arial" panose="020B0604020202020204" pitchFamily="34" charset="0"/>
                <a:cs typeface="Arial" panose="020B0604020202020204" pitchFamily="34" charset="0"/>
              </a:rPr>
              <a:t>sabläufe</a:t>
            </a:r>
          </a:p>
          <a:p>
            <a:pPr marL="612000" lvl="1"/>
            <a:r>
              <a:rPr lang="de-DE" sz="1800" dirty="0">
                <a:latin typeface="Arial" panose="020B0604020202020204" pitchFamily="34" charset="0"/>
                <a:cs typeface="Arial" panose="020B0604020202020204" pitchFamily="34" charset="0"/>
              </a:rPr>
              <a:t>zu optimieren (korrigieren, </a:t>
            </a:r>
            <a:r>
              <a:rPr lang="de-DE" sz="1800" dirty="0">
                <a:highlight>
                  <a:srgbClr val="FFFF00"/>
                </a:highlight>
                <a:latin typeface="Arial" panose="020B0604020202020204" pitchFamily="34" charset="0"/>
                <a:cs typeface="Arial" panose="020B0604020202020204" pitchFamily="34" charset="0"/>
              </a:rPr>
              <a:t>ersetzen</a:t>
            </a:r>
            <a:r>
              <a:rPr lang="de-DE" sz="1800" dirty="0">
                <a:latin typeface="Arial" panose="020B0604020202020204" pitchFamily="34" charset="0"/>
                <a:cs typeface="Arial" panose="020B0604020202020204" pitchFamily="34" charset="0"/>
              </a:rPr>
              <a:t>)</a:t>
            </a:r>
          </a:p>
          <a:p>
            <a:pPr marL="612000" lvl="1"/>
            <a:r>
              <a:rPr lang="de-DE" sz="1800" dirty="0">
                <a:latin typeface="Arial" panose="020B0604020202020204" pitchFamily="34" charset="0"/>
                <a:cs typeface="Arial" panose="020B0604020202020204" pitchFamily="34" charset="0"/>
              </a:rPr>
              <a:t>Muskeln zu trainieren (mit einem Belastungs</a:t>
            </a:r>
            <a:r>
              <a:rPr lang="de-DE" sz="1800" dirty="0">
                <a:highlight>
                  <a:srgbClr val="FFFF00"/>
                </a:highlight>
                <a:latin typeface="Arial" panose="020B0604020202020204" pitchFamily="34" charset="0"/>
                <a:cs typeface="Arial" panose="020B0604020202020204" pitchFamily="34" charset="0"/>
              </a:rPr>
              <a:t>gradienten</a:t>
            </a:r>
            <a:r>
              <a:rPr lang="de-DE" sz="1800" dirty="0">
                <a:latin typeface="Arial" panose="020B0604020202020204" pitchFamily="34" charset="0"/>
                <a:cs typeface="Arial" panose="020B0604020202020204" pitchFamily="34" charset="0"/>
              </a:rPr>
              <a:t>)</a:t>
            </a:r>
          </a:p>
          <a:p>
            <a:pPr marL="612000" lvl="1"/>
            <a:r>
              <a:rPr lang="de-DE" sz="1800" dirty="0">
                <a:latin typeface="Arial" panose="020B0604020202020204" pitchFamily="34" charset="0"/>
                <a:cs typeface="Arial" panose="020B0604020202020204" pitchFamily="34" charset="0"/>
              </a:rPr>
              <a:t>neu zu erlernen (nachmachen, </a:t>
            </a:r>
            <a:r>
              <a:rPr lang="de-DE" sz="1800" dirty="0" err="1">
                <a:latin typeface="Arial" panose="020B0604020202020204" pitchFamily="34" charset="0"/>
                <a:cs typeface="Arial" panose="020B0604020202020204" pitchFamily="34" charset="0"/>
              </a:rPr>
              <a:t>i</a:t>
            </a:r>
            <a:r>
              <a:rPr lang="de-DE" sz="1800" dirty="0" err="1">
                <a:highlight>
                  <a:srgbClr val="FFFF00"/>
                </a:highlight>
                <a:latin typeface="Arial" panose="020B0604020202020204" pitchFamily="34" charset="0"/>
                <a:cs typeface="Arial" panose="020B0604020202020204" pitchFamily="34" charset="0"/>
              </a:rPr>
              <a:t>mmitieren</a:t>
            </a:r>
            <a:r>
              <a:rPr lang="de-DE" sz="1800" dirty="0">
                <a:latin typeface="Arial" panose="020B0604020202020204" pitchFamily="34" charset="0"/>
                <a:cs typeface="Arial" panose="020B0604020202020204" pitchFamily="34" charset="0"/>
              </a:rPr>
              <a:t>)</a:t>
            </a:r>
          </a:p>
          <a:p>
            <a:pPr marL="612000" lvl="1"/>
            <a:r>
              <a:rPr lang="de-DE" sz="1800" dirty="0">
                <a:latin typeface="Arial" panose="020B0604020202020204" pitchFamily="34" charset="0"/>
                <a:cs typeface="Arial" panose="020B0604020202020204" pitchFamily="34" charset="0"/>
              </a:rPr>
              <a:t>wieder zu erlernen</a:t>
            </a:r>
          </a:p>
          <a:p>
            <a:pPr marL="0" indent="0">
              <a:spcBef>
                <a:spcPts val="0"/>
              </a:spcBef>
              <a:buNone/>
            </a:pPr>
            <a:endParaRPr lang="de-DE" sz="800" dirty="0">
              <a:latin typeface="Arial" panose="020B0604020202020204" pitchFamily="34" charset="0"/>
              <a:cs typeface="Arial" panose="020B0604020202020204" pitchFamily="34" charset="0"/>
            </a:endParaRPr>
          </a:p>
        </p:txBody>
      </p:sp>
      <p:pic>
        <p:nvPicPr>
          <p:cNvPr id="4" name="Inhaltsplatzhalter 4">
            <a:extLst>
              <a:ext uri="{FF2B5EF4-FFF2-40B4-BE49-F238E27FC236}">
                <a16:creationId xmlns:a16="http://schemas.microsoft.com/office/drawing/2014/main" id="{245A977B-7B4D-D054-47C4-96DB9F436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pic>
        <p:nvPicPr>
          <p:cNvPr id="7" name="Grafik 6">
            <a:extLst>
              <a:ext uri="{FF2B5EF4-FFF2-40B4-BE49-F238E27FC236}">
                <a16:creationId xmlns:a16="http://schemas.microsoft.com/office/drawing/2014/main" id="{5532E532-7D9A-93C3-72AE-B4B00468D7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1719" y="1830459"/>
            <a:ext cx="3537362" cy="4716482"/>
          </a:xfrm>
          <a:prstGeom prst="rect">
            <a:avLst/>
          </a:prstGeom>
        </p:spPr>
      </p:pic>
      <p:pic>
        <p:nvPicPr>
          <p:cNvPr id="73" name="Grafik 72">
            <a:extLst>
              <a:ext uri="{FF2B5EF4-FFF2-40B4-BE49-F238E27FC236}">
                <a16:creationId xmlns:a16="http://schemas.microsoft.com/office/drawing/2014/main" id="{9F96FBB9-5C2F-99E3-850F-0E0942F5EA50}"/>
              </a:ext>
            </a:extLst>
          </p:cNvPr>
          <p:cNvPicPr>
            <a:picLocks noChangeAspect="1"/>
          </p:cNvPicPr>
          <p:nvPr/>
        </p:nvPicPr>
        <p:blipFill>
          <a:blip r:embed="rId4"/>
          <a:srcRect l="8806" r="8568"/>
          <a:stretch>
            <a:fillRect/>
          </a:stretch>
        </p:blipFill>
        <p:spPr>
          <a:xfrm>
            <a:off x="6554518" y="2438400"/>
            <a:ext cx="1727201" cy="1981200"/>
          </a:xfrm>
          <a:prstGeom prst="rect">
            <a:avLst/>
          </a:prstGeom>
        </p:spPr>
      </p:pic>
    </p:spTree>
    <p:extLst>
      <p:ext uri="{BB962C8B-B14F-4D97-AF65-F5344CB8AC3E}">
        <p14:creationId xmlns:p14="http://schemas.microsoft.com/office/powerpoint/2010/main" val="3669318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0663A-F89A-2DE9-FEDB-F90937E54E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D3C74D-52E5-1797-0FB2-8C3A8BD928DB}"/>
              </a:ext>
            </a:extLst>
          </p:cNvPr>
          <p:cNvSpPr>
            <a:spLocks noGrp="1"/>
          </p:cNvSpPr>
          <p:nvPr>
            <p:ph type="title"/>
          </p:nvPr>
        </p:nvSpPr>
        <p:spPr>
          <a:xfrm>
            <a:off x="1303481" y="365126"/>
            <a:ext cx="10515600"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Das Kreative Prinzip </a:t>
            </a:r>
            <a:r>
              <a:rPr lang="de-DE" b="1" dirty="0">
                <a:solidFill>
                  <a:schemeClr val="accent4">
                    <a:lumMod val="60000"/>
                    <a:lumOff val="40000"/>
                  </a:schemeClr>
                </a:solidFill>
                <a:latin typeface="Arial" panose="020B0604020202020204" pitchFamily="34" charset="0"/>
                <a:cs typeface="Arial" panose="020B0604020202020204" pitchFamily="34" charset="0"/>
              </a:rPr>
              <a:t>Rückkopplung</a:t>
            </a:r>
            <a:endParaRPr lang="de-DE" sz="36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69FFFA6A-A9AB-5405-F74F-34C160751C04}"/>
              </a:ext>
            </a:extLst>
          </p:cNvPr>
          <p:cNvSpPr>
            <a:spLocks noGrp="1"/>
          </p:cNvSpPr>
          <p:nvPr>
            <p:ph idx="1"/>
          </p:nvPr>
        </p:nvSpPr>
        <p:spPr>
          <a:xfrm>
            <a:off x="4713946" y="1945228"/>
            <a:ext cx="6914635" cy="4603924"/>
          </a:xfrm>
        </p:spPr>
        <p:txBody>
          <a:bodyPr>
            <a:normAutofit/>
          </a:bodyPr>
          <a:lstStyle/>
          <a:p>
            <a:pPr marL="0" indent="0">
              <a:buNone/>
            </a:pPr>
            <a:r>
              <a:rPr lang="de-DE" sz="2000" b="1" dirty="0">
                <a:latin typeface="Arial" panose="020B0604020202020204" pitchFamily="34" charset="0"/>
                <a:cs typeface="Arial" panose="020B0604020202020204" pitchFamily="34" charset="0"/>
              </a:rPr>
              <a:t>Rückkopplungsschleifen </a:t>
            </a:r>
            <a:r>
              <a:rPr lang="de-DE" sz="2000" dirty="0">
                <a:latin typeface="Arial" panose="020B0604020202020204" pitchFamily="34" charset="0"/>
                <a:cs typeface="Arial" panose="020B0604020202020204" pitchFamily="34" charset="0"/>
              </a:rPr>
              <a:t>(Information)</a:t>
            </a:r>
          </a:p>
          <a:p>
            <a:pPr>
              <a:spcBef>
                <a:spcPts val="600"/>
              </a:spcBef>
            </a:pPr>
            <a:r>
              <a:rPr lang="de-DE" sz="1800" dirty="0">
                <a:latin typeface="Arial" panose="020B0604020202020204" pitchFamily="34" charset="0"/>
                <a:cs typeface="Arial" panose="020B0604020202020204" pitchFamily="34" charset="0"/>
              </a:rPr>
              <a:t>Visuelle Bewegungskontrolle</a:t>
            </a:r>
          </a:p>
          <a:p>
            <a:pPr marL="0" indent="0">
              <a:spcBef>
                <a:spcPts val="600"/>
              </a:spcBef>
              <a:buNone/>
            </a:pPr>
            <a:r>
              <a:rPr lang="de-DE" sz="1800" dirty="0">
                <a:latin typeface="Arial" panose="020B0604020202020204" pitchFamily="34" charset="0"/>
                <a:cs typeface="Arial" panose="020B0604020202020204" pitchFamily="34" charset="0"/>
              </a:rPr>
              <a:t>    </a:t>
            </a:r>
            <a:r>
              <a:rPr lang="de-DE" sz="1800" dirty="0">
                <a:latin typeface="Arial" panose="020B0604020202020204" pitchFamily="34" charset="0"/>
                <a:cs typeface="Arial" panose="020B0604020202020204" pitchFamily="34" charset="0"/>
                <a:sym typeface="Symbol" panose="05050102010706020507" pitchFamily="18" charset="2"/>
              </a:rPr>
              <a:t> </a:t>
            </a:r>
            <a:r>
              <a:rPr lang="de-DE" sz="1800" dirty="0">
                <a:latin typeface="Arial" panose="020B0604020202020204" pitchFamily="34" charset="0"/>
                <a:cs typeface="Arial" panose="020B0604020202020204" pitchFamily="34" charset="0"/>
              </a:rPr>
              <a:t>Spiegelbild</a:t>
            </a:r>
          </a:p>
          <a:p>
            <a:pPr>
              <a:spcBef>
                <a:spcPts val="600"/>
              </a:spcBef>
            </a:pPr>
            <a:r>
              <a:rPr lang="de-DE" sz="1800" dirty="0">
                <a:latin typeface="Arial" panose="020B0604020202020204" pitchFamily="34" charset="0"/>
                <a:cs typeface="Arial" panose="020B0604020202020204" pitchFamily="34" charset="0"/>
              </a:rPr>
              <a:t>Fühlen zur Bewegungskontrolle</a:t>
            </a:r>
          </a:p>
          <a:p>
            <a:pPr marL="0" indent="0">
              <a:spcBef>
                <a:spcPts val="600"/>
              </a:spcBef>
              <a:buNone/>
            </a:pPr>
            <a:r>
              <a:rPr lang="de-DE" sz="1800" dirty="0">
                <a:latin typeface="Arial" panose="020B0604020202020204" pitchFamily="34" charset="0"/>
                <a:cs typeface="Arial" panose="020B0604020202020204" pitchFamily="34" charset="0"/>
                <a:sym typeface="Symbol" panose="05050102010706020507" pitchFamily="18" charset="2"/>
              </a:rPr>
              <a:t>     </a:t>
            </a:r>
            <a:r>
              <a:rPr lang="de-DE" sz="1800" dirty="0">
                <a:latin typeface="Arial" panose="020B0604020202020204" pitchFamily="34" charset="0"/>
                <a:cs typeface="Arial" panose="020B0604020202020204" pitchFamily="34" charset="0"/>
              </a:rPr>
              <a:t>Selbstwahrnehmung („Kneif mich mal!“)</a:t>
            </a:r>
          </a:p>
          <a:p>
            <a:pPr marL="0" indent="0">
              <a:spcBef>
                <a:spcPts val="0"/>
              </a:spcBef>
              <a:buNone/>
            </a:pPr>
            <a:endParaRPr lang="de-DE" sz="900" dirty="0">
              <a:latin typeface="Arial" panose="020B0604020202020204" pitchFamily="34" charset="0"/>
              <a:cs typeface="Arial" panose="020B0604020202020204" pitchFamily="34" charset="0"/>
            </a:endParaRPr>
          </a:p>
          <a:p>
            <a:pPr marL="0" indent="0">
              <a:buNone/>
            </a:pPr>
            <a:r>
              <a:rPr lang="de-DE" sz="1800" u="sng" dirty="0">
                <a:latin typeface="Arial" panose="020B0604020202020204" pitchFamily="34" charset="0"/>
                <a:cs typeface="Arial" panose="020B0604020202020204" pitchFamily="34" charset="0"/>
              </a:rPr>
              <a:t>Biofeedback/</a:t>
            </a:r>
            <a:r>
              <a:rPr lang="de-DE" sz="1800" dirty="0">
                <a:latin typeface="Arial" panose="020B0604020202020204" pitchFamily="34" charset="0"/>
                <a:cs typeface="Arial" panose="020B0604020202020204" pitchFamily="34" charset="0"/>
              </a:rPr>
              <a:t>Neuro</a:t>
            </a:r>
            <a:r>
              <a:rPr lang="de-DE" sz="1800" u="sng" dirty="0">
                <a:latin typeface="Arial" panose="020B0604020202020204" pitchFamily="34" charset="0"/>
                <a:cs typeface="Arial" panose="020B0604020202020204" pitchFamily="34" charset="0"/>
              </a:rPr>
              <a:t>feedback</a:t>
            </a:r>
          </a:p>
          <a:p>
            <a:pPr marL="0" indent="0">
              <a:buNone/>
            </a:pPr>
            <a:endParaRPr lang="de-DE" sz="800" dirty="0">
              <a:latin typeface="Arial" panose="020B0604020202020204" pitchFamily="34" charset="0"/>
              <a:cs typeface="Arial" panose="020B0604020202020204" pitchFamily="34" charset="0"/>
            </a:endParaRPr>
          </a:p>
          <a:p>
            <a:pPr marL="0" indent="0">
              <a:buNone/>
            </a:pPr>
            <a:r>
              <a:rPr lang="de-DE" sz="2000" b="1" dirty="0">
                <a:latin typeface="Arial" panose="020B0604020202020204" pitchFamily="34" charset="0"/>
                <a:cs typeface="Arial" panose="020B0604020202020204" pitchFamily="34" charset="0"/>
              </a:rPr>
              <a:t>Störungen der Rückkopplungsschleife </a:t>
            </a:r>
            <a:r>
              <a:rPr lang="de-DE" sz="1800" dirty="0">
                <a:latin typeface="Arial" panose="020B0604020202020204" pitchFamily="34" charset="0"/>
                <a:cs typeface="Arial" panose="020B0604020202020204" pitchFamily="34" charset="0"/>
              </a:rPr>
              <a:t>(</a:t>
            </a:r>
            <a:r>
              <a:rPr lang="de-DE" sz="1800" dirty="0">
                <a:highlight>
                  <a:srgbClr val="FFFF00"/>
                </a:highlight>
                <a:latin typeface="Arial" panose="020B0604020202020204" pitchFamily="34" charset="0"/>
                <a:cs typeface="Arial" panose="020B0604020202020204" pitchFamily="34" charset="0"/>
              </a:rPr>
              <a:t>Kontrast</a:t>
            </a:r>
            <a:r>
              <a:rPr lang="de-DE" sz="1800" dirty="0">
                <a:latin typeface="Arial" panose="020B0604020202020204" pitchFamily="34" charset="0"/>
                <a:cs typeface="Arial" panose="020B0604020202020204" pitchFamily="34" charset="0"/>
              </a:rPr>
              <a:t>verlust)</a:t>
            </a:r>
          </a:p>
          <a:p>
            <a:pPr>
              <a:spcBef>
                <a:spcPts val="600"/>
              </a:spcBef>
            </a:pPr>
            <a:r>
              <a:rPr lang="de-DE" sz="1800" dirty="0">
                <a:latin typeface="Arial" panose="020B0604020202020204" pitchFamily="34" charset="0"/>
                <a:cs typeface="Arial" panose="020B0604020202020204" pitchFamily="34" charset="0"/>
              </a:rPr>
              <a:t>Taubheit von </a:t>
            </a:r>
            <a:r>
              <a:rPr lang="de-DE" sz="1800" dirty="0" err="1">
                <a:latin typeface="Arial" panose="020B0604020202020204" pitchFamily="34" charset="0"/>
                <a:cs typeface="Arial" panose="020B0604020202020204" pitchFamily="34" charset="0"/>
              </a:rPr>
              <a:t>Beethofen</a:t>
            </a:r>
            <a:r>
              <a:rPr lang="de-DE" sz="1800" dirty="0">
                <a:latin typeface="Arial" panose="020B0604020202020204" pitchFamily="34" charset="0"/>
                <a:cs typeface="Arial" panose="020B0604020202020204" pitchFamily="34" charset="0"/>
              </a:rPr>
              <a:t> (Lösungsansatz: Körperschall; </a:t>
            </a:r>
            <a:r>
              <a:rPr lang="de-DE" sz="1800" dirty="0" err="1">
                <a:latin typeface="Arial" panose="020B0604020202020204" pitchFamily="34" charset="0"/>
                <a:cs typeface="Arial" panose="020B0604020202020204" pitchFamily="34" charset="0"/>
              </a:rPr>
              <a:t>Hörstab</a:t>
            </a:r>
            <a:r>
              <a:rPr lang="de-DE" sz="1800" dirty="0">
                <a:latin typeface="Arial" panose="020B0604020202020204" pitchFamily="34" charset="0"/>
                <a:cs typeface="Arial" panose="020B0604020202020204" pitchFamily="34" charset="0"/>
              </a:rPr>
              <a:t> zwischen Zähnen &amp; Hörrohr)</a:t>
            </a:r>
          </a:p>
          <a:p>
            <a:pPr>
              <a:spcBef>
                <a:spcPts val="600"/>
              </a:spcBef>
            </a:pPr>
            <a:r>
              <a:rPr lang="de-DE" sz="1800" dirty="0">
                <a:latin typeface="Arial" panose="020B0604020202020204" pitchFamily="34" charset="0"/>
                <a:cs typeface="Arial" panose="020B0604020202020204" pitchFamily="34" charset="0"/>
              </a:rPr>
              <a:t>Blindheit von Daniel Kish (Netzhautkrebs als Säugling Lösung: Echoortung)</a:t>
            </a:r>
          </a:p>
          <a:p>
            <a:pPr>
              <a:spcBef>
                <a:spcPts val="600"/>
              </a:spcBef>
            </a:pPr>
            <a:r>
              <a:rPr lang="de-DE" sz="1800" dirty="0">
                <a:latin typeface="Arial" panose="020B0604020202020204" pitchFamily="34" charset="0"/>
                <a:cs typeface="Arial" panose="020B0604020202020204" pitchFamily="34" charset="0"/>
              </a:rPr>
              <a:t>Stumme (Lösung: Gebärdensprache) </a:t>
            </a:r>
          </a:p>
          <a:p>
            <a:pPr>
              <a:spcBef>
                <a:spcPts val="600"/>
              </a:spcBef>
            </a:pPr>
            <a:r>
              <a:rPr lang="de-DE" sz="1800" dirty="0">
                <a:latin typeface="Arial" panose="020B0604020202020204" pitchFamily="34" charset="0"/>
                <a:cs typeface="Arial" panose="020B0604020202020204" pitchFamily="34" charset="0"/>
              </a:rPr>
              <a:t>Blindsehen (</a:t>
            </a:r>
            <a:r>
              <a:rPr lang="de-DE" sz="1800" dirty="0" err="1">
                <a:latin typeface="Arial" panose="020B0604020202020204" pitchFamily="34" charset="0"/>
                <a:cs typeface="Arial" panose="020B0604020202020204" pitchFamily="34" charset="0"/>
              </a:rPr>
              <a:t>Ramachandran</a:t>
            </a:r>
            <a:r>
              <a:rPr lang="de-DE" sz="1800" dirty="0">
                <a:latin typeface="Arial" panose="020B0604020202020204" pitchFamily="34" charset="0"/>
                <a:cs typeface="Arial" panose="020B0604020202020204" pitchFamily="34" charset="0"/>
              </a:rPr>
              <a:t>: Die blinde Frau, die sehen kann)</a:t>
            </a:r>
          </a:p>
        </p:txBody>
      </p:sp>
      <p:pic>
        <p:nvPicPr>
          <p:cNvPr id="4" name="Inhaltsplatzhalter 4">
            <a:extLst>
              <a:ext uri="{FF2B5EF4-FFF2-40B4-BE49-F238E27FC236}">
                <a16:creationId xmlns:a16="http://schemas.microsoft.com/office/drawing/2014/main" id="{4BF31E32-43D2-1B79-1197-631353D13D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grpSp>
        <p:nvGrpSpPr>
          <p:cNvPr id="8" name="Gruppieren 7">
            <a:extLst>
              <a:ext uri="{FF2B5EF4-FFF2-40B4-BE49-F238E27FC236}">
                <a16:creationId xmlns:a16="http://schemas.microsoft.com/office/drawing/2014/main" id="{54DE2A11-18E3-BB89-BBC9-AA10DAE1B35E}"/>
              </a:ext>
            </a:extLst>
          </p:cNvPr>
          <p:cNvGrpSpPr/>
          <p:nvPr/>
        </p:nvGrpSpPr>
        <p:grpSpPr>
          <a:xfrm>
            <a:off x="726786" y="2226860"/>
            <a:ext cx="3757737" cy="4040660"/>
            <a:chOff x="488576" y="2836250"/>
            <a:chExt cx="1617452" cy="2035913"/>
          </a:xfrm>
        </p:grpSpPr>
        <p:sp>
          <p:nvSpPr>
            <p:cNvPr id="7" name="Pfeil: nach oben gekrümmt 6">
              <a:extLst>
                <a:ext uri="{FF2B5EF4-FFF2-40B4-BE49-F238E27FC236}">
                  <a16:creationId xmlns:a16="http://schemas.microsoft.com/office/drawing/2014/main" id="{92B170B0-B795-ABF0-9170-94BE692B994B}"/>
                </a:ext>
              </a:extLst>
            </p:cNvPr>
            <p:cNvSpPr/>
            <p:nvPr/>
          </p:nvSpPr>
          <p:spPr>
            <a:xfrm>
              <a:off x="488576" y="3874217"/>
              <a:ext cx="1605095" cy="997946"/>
            </a:xfrm>
            <a:prstGeom prst="curvedUpArrow">
              <a:avLst>
                <a:gd name="adj1" fmla="val 27477"/>
                <a:gd name="adj2" fmla="val 94128"/>
                <a:gd name="adj3" fmla="val 0"/>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 name="Pfeil: nach oben gekrümmt 4">
              <a:extLst>
                <a:ext uri="{FF2B5EF4-FFF2-40B4-BE49-F238E27FC236}">
                  <a16:creationId xmlns:a16="http://schemas.microsoft.com/office/drawing/2014/main" id="{FC1F3AD0-478E-67AF-13DD-4561E3F7B818}"/>
                </a:ext>
              </a:extLst>
            </p:cNvPr>
            <p:cNvSpPr/>
            <p:nvPr/>
          </p:nvSpPr>
          <p:spPr>
            <a:xfrm flipV="1">
              <a:off x="500933" y="2836250"/>
              <a:ext cx="1605095" cy="1050324"/>
            </a:xfrm>
            <a:prstGeom prst="curvedUpArrow">
              <a:avLst>
                <a:gd name="adj1" fmla="val 25000"/>
                <a:gd name="adj2" fmla="val 94128"/>
                <a:gd name="adj3" fmla="val 45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
        <p:nvSpPr>
          <p:cNvPr id="9" name="Textfeld 8">
            <a:extLst>
              <a:ext uri="{FF2B5EF4-FFF2-40B4-BE49-F238E27FC236}">
                <a16:creationId xmlns:a16="http://schemas.microsoft.com/office/drawing/2014/main" id="{5B58C793-50D4-DDE9-5BD9-AD32C6D7E745}"/>
              </a:ext>
            </a:extLst>
          </p:cNvPr>
          <p:cNvSpPr txBox="1"/>
          <p:nvPr/>
        </p:nvSpPr>
        <p:spPr>
          <a:xfrm>
            <a:off x="1574800" y="4016357"/>
            <a:ext cx="1524000" cy="461665"/>
          </a:xfrm>
          <a:prstGeom prst="rect">
            <a:avLst/>
          </a:prstGeom>
          <a:noFill/>
        </p:spPr>
        <p:txBody>
          <a:bodyPr wrap="square">
            <a:spAutoFit/>
          </a:bodyPr>
          <a:lstStyle/>
          <a:p>
            <a:r>
              <a:rPr lang="de-DE" sz="2400" b="1" dirty="0">
                <a:solidFill>
                  <a:schemeClr val="accent6">
                    <a:lumMod val="75000"/>
                  </a:schemeClr>
                </a:solidFill>
                <a:latin typeface="Arial" panose="020B0604020202020204" pitchFamily="34" charset="0"/>
                <a:cs typeface="Arial" panose="020B0604020202020204" pitchFamily="34" charset="0"/>
              </a:rPr>
              <a:t>Kreislauf</a:t>
            </a:r>
            <a:endParaRPr lang="de-DE" sz="2400" dirty="0">
              <a:solidFill>
                <a:schemeClr val="accent6">
                  <a:lumMod val="75000"/>
                </a:schemeClr>
              </a:solidFill>
            </a:endParaRPr>
          </a:p>
        </p:txBody>
      </p:sp>
    </p:spTree>
    <p:extLst>
      <p:ext uri="{BB962C8B-B14F-4D97-AF65-F5344CB8AC3E}">
        <p14:creationId xmlns:p14="http://schemas.microsoft.com/office/powerpoint/2010/main" val="4231736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2CCCE-9DE3-B846-E818-EB6FC73EB7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B05A34-F033-A409-516A-5B6BA571102F}"/>
              </a:ext>
            </a:extLst>
          </p:cNvPr>
          <p:cNvSpPr>
            <a:spLocks noGrp="1"/>
          </p:cNvSpPr>
          <p:nvPr>
            <p:ph type="title"/>
          </p:nvPr>
        </p:nvSpPr>
        <p:spPr>
          <a:xfrm>
            <a:off x="1303481" y="396526"/>
            <a:ext cx="10515600" cy="1356965"/>
          </a:xfrm>
          <a:solidFill>
            <a:schemeClr val="accent2"/>
          </a:solidFill>
        </p:spPr>
        <p:txBody>
          <a:bodyPr/>
          <a:lstStyle/>
          <a:p>
            <a:r>
              <a:rPr lang="de-DE" b="1" dirty="0">
                <a:latin typeface="Arial" panose="020B0604020202020204" pitchFamily="34" charset="0"/>
                <a:cs typeface="Arial" panose="020B0604020202020204" pitchFamily="34" charset="0"/>
              </a:rPr>
              <a:t>Das System Mensch </a:t>
            </a:r>
            <a:r>
              <a:rPr lang="de-DE" sz="3600" dirty="0">
                <a:latin typeface="Arial" panose="020B0604020202020204" pitchFamily="34" charset="0"/>
                <a:cs typeface="Arial" panose="020B0604020202020204" pitchFamily="34" charset="0"/>
              </a:rPr>
              <a:t>(Systemtheorie)</a:t>
            </a:r>
          </a:p>
        </p:txBody>
      </p:sp>
      <p:pic>
        <p:nvPicPr>
          <p:cNvPr id="4" name="Inhaltsplatzhalter 4">
            <a:extLst>
              <a:ext uri="{FF2B5EF4-FFF2-40B4-BE49-F238E27FC236}">
                <a16:creationId xmlns:a16="http://schemas.microsoft.com/office/drawing/2014/main" id="{7E117A6A-4771-96C3-5D53-553276B88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sp>
        <p:nvSpPr>
          <p:cNvPr id="9" name="Inhaltsplatzhalter 8">
            <a:extLst>
              <a:ext uri="{FF2B5EF4-FFF2-40B4-BE49-F238E27FC236}">
                <a16:creationId xmlns:a16="http://schemas.microsoft.com/office/drawing/2014/main" id="{66DD15DF-90BD-E064-7F8F-FEF965E62406}"/>
              </a:ext>
            </a:extLst>
          </p:cNvPr>
          <p:cNvSpPr>
            <a:spLocks noGrp="1"/>
          </p:cNvSpPr>
          <p:nvPr>
            <p:ph idx="1"/>
          </p:nvPr>
        </p:nvSpPr>
        <p:spPr>
          <a:xfrm>
            <a:off x="7010244" y="1869880"/>
            <a:ext cx="4808837" cy="4591594"/>
          </a:xfrm>
        </p:spPr>
        <p:txBody>
          <a:bodyPr>
            <a:noAutofit/>
          </a:bodyPr>
          <a:lstStyle/>
          <a:p>
            <a:pPr marL="0" indent="0">
              <a:buNone/>
            </a:pPr>
            <a:r>
              <a:rPr lang="de-DE" sz="2000" b="1" dirty="0">
                <a:latin typeface="Arial" panose="020B0604020202020204" pitchFamily="34" charset="0"/>
                <a:ea typeface="Calibri" panose="020F0502020204030204" pitchFamily="34" charset="0"/>
                <a:cs typeface="Arial" panose="020B0604020202020204" pitchFamily="34" charset="0"/>
              </a:rPr>
              <a:t>System Mensch</a:t>
            </a:r>
          </a:p>
          <a:p>
            <a:r>
              <a:rPr lang="de-DE" sz="1800" dirty="0">
                <a:latin typeface="Arial" panose="020B0604020202020204" pitchFamily="34" charset="0"/>
                <a:ea typeface="Calibri" panose="020F0502020204030204" pitchFamily="34" charset="0"/>
                <a:cs typeface="Arial" panose="020B0604020202020204" pitchFamily="34" charset="0"/>
              </a:rPr>
              <a:t>Handlungsausführende Instrumente: Arme mit Händen, Beine, Mund = </a:t>
            </a:r>
            <a:r>
              <a:rPr lang="de-DE" sz="1800" u="sng" dirty="0">
                <a:latin typeface="Arial" panose="020B0604020202020204" pitchFamily="34" charset="0"/>
                <a:ea typeface="Calibri" panose="020F0502020204030204" pitchFamily="34" charset="0"/>
                <a:cs typeface="Arial" panose="020B0604020202020204" pitchFamily="34" charset="0"/>
              </a:rPr>
              <a:t>Aktuatoren</a:t>
            </a:r>
            <a:endParaRPr lang="de-DE" sz="1800" dirty="0">
              <a:latin typeface="Arial" panose="020B0604020202020204" pitchFamily="34" charset="0"/>
              <a:ea typeface="Calibri" panose="020F0502020204030204" pitchFamily="34" charset="0"/>
              <a:cs typeface="Arial" panose="020B0604020202020204" pitchFamily="34" charset="0"/>
            </a:endParaRPr>
          </a:p>
          <a:p>
            <a:r>
              <a:rPr lang="de-DE" sz="1800" dirty="0">
                <a:latin typeface="Arial" panose="020B0604020202020204" pitchFamily="34" charset="0"/>
                <a:ea typeface="Calibri" panose="020F0502020204030204" pitchFamily="34" charset="0"/>
                <a:cs typeface="Arial" panose="020B0604020202020204" pitchFamily="34" charset="0"/>
              </a:rPr>
              <a:t>Sinnesorgane: </a:t>
            </a:r>
          </a:p>
          <a:p>
            <a:pPr marL="0" indent="0">
              <a:spcBef>
                <a:spcPts val="0"/>
              </a:spcBef>
              <a:buNone/>
            </a:pPr>
            <a:r>
              <a:rPr lang="de-DE" sz="1800" dirty="0">
                <a:latin typeface="Arial" panose="020B0604020202020204" pitchFamily="34" charset="0"/>
                <a:ea typeface="Calibri" panose="020F0502020204030204" pitchFamily="34" charset="0"/>
                <a:cs typeface="Arial" panose="020B0604020202020204" pitchFamily="34" charset="0"/>
              </a:rPr>
              <a:t>    Augen, Ohren, Nase, Zunge = </a:t>
            </a:r>
            <a:r>
              <a:rPr lang="de-DE" sz="1800" u="sng" dirty="0">
                <a:latin typeface="Arial" panose="020B0604020202020204" pitchFamily="34" charset="0"/>
                <a:ea typeface="Calibri" panose="020F0502020204030204" pitchFamily="34" charset="0"/>
                <a:cs typeface="Arial" panose="020B0604020202020204" pitchFamily="34" charset="0"/>
              </a:rPr>
              <a:t>Sensoren</a:t>
            </a:r>
          </a:p>
          <a:p>
            <a:r>
              <a:rPr lang="de-DE" sz="1800" dirty="0">
                <a:latin typeface="Arial" panose="020B0604020202020204" pitchFamily="34" charset="0"/>
                <a:ea typeface="Calibri" panose="020F0502020204030204" pitchFamily="34" charset="0"/>
                <a:cs typeface="Arial" panose="020B0604020202020204" pitchFamily="34" charset="0"/>
              </a:rPr>
              <a:t>Gehirn:</a:t>
            </a:r>
          </a:p>
          <a:p>
            <a:pPr marL="0" indent="0">
              <a:spcBef>
                <a:spcPts val="0"/>
              </a:spcBef>
              <a:buNone/>
            </a:pPr>
            <a:r>
              <a:rPr lang="de-DE" sz="1800" dirty="0">
                <a:latin typeface="Arial" panose="020B0604020202020204" pitchFamily="34" charset="0"/>
                <a:ea typeface="Calibri" panose="020F0502020204030204" pitchFamily="34" charset="0"/>
                <a:cs typeface="Arial" panose="020B0604020202020204" pitchFamily="34" charset="0"/>
              </a:rPr>
              <a:t>    = </a:t>
            </a:r>
            <a:r>
              <a:rPr lang="de-DE" sz="1800" u="sng" dirty="0">
                <a:latin typeface="Arial" panose="020B0604020202020204" pitchFamily="34" charset="0"/>
                <a:ea typeface="Calibri" panose="020F0502020204030204" pitchFamily="34" charset="0"/>
                <a:cs typeface="Arial" panose="020B0604020202020204" pitchFamily="34" charset="0"/>
              </a:rPr>
              <a:t>Kontroller</a:t>
            </a:r>
            <a:r>
              <a:rPr lang="de-DE" sz="1800" dirty="0">
                <a:latin typeface="Arial" panose="020B0604020202020204" pitchFamily="34" charset="0"/>
                <a:ea typeface="Calibri" panose="020F0502020204030204" pitchFamily="34" charset="0"/>
                <a:cs typeface="Arial" panose="020B0604020202020204" pitchFamily="34" charset="0"/>
              </a:rPr>
              <a:t>, Exekutivspeicher</a:t>
            </a:r>
          </a:p>
          <a:p>
            <a:pPr marL="0" indent="0">
              <a:spcBef>
                <a:spcPts val="0"/>
              </a:spcBef>
              <a:buNone/>
            </a:pPr>
            <a:endParaRPr lang="de-DE" sz="800" dirty="0">
              <a:latin typeface="Arial" panose="020B0604020202020204" pitchFamily="34" charset="0"/>
              <a:ea typeface="Calibri" panose="020F0502020204030204" pitchFamily="34" charset="0"/>
              <a:cs typeface="Arial" panose="020B0604020202020204" pitchFamily="34" charset="0"/>
            </a:endParaRPr>
          </a:p>
          <a:p>
            <a:pPr>
              <a:buFont typeface="Symbol" panose="05050102010706020507" pitchFamily="18" charset="2"/>
              <a:buChar char="Þ"/>
            </a:pPr>
            <a:r>
              <a:rPr lang="de-DE" sz="1800" dirty="0">
                <a:latin typeface="Arial" panose="020B0604020202020204" pitchFamily="34" charset="0"/>
                <a:ea typeface="Calibri" panose="020F0502020204030204" pitchFamily="34" charset="0"/>
                <a:cs typeface="Arial" panose="020B0604020202020204" pitchFamily="34" charset="0"/>
              </a:rPr>
              <a:t> Sensoren &amp; Aktuatoren &amp; Kontroller sind</a:t>
            </a:r>
          </a:p>
          <a:p>
            <a:pPr marL="0" indent="0">
              <a:spcBef>
                <a:spcPts val="0"/>
              </a:spcBef>
              <a:buNone/>
            </a:pPr>
            <a:r>
              <a:rPr lang="de-DE" sz="1800" dirty="0">
                <a:latin typeface="Arial" panose="020B0604020202020204" pitchFamily="34" charset="0"/>
                <a:ea typeface="Calibri" panose="020F0502020204030204" pitchFamily="34" charset="0"/>
                <a:cs typeface="Arial" panose="020B0604020202020204" pitchFamily="34" charset="0"/>
              </a:rPr>
              <a:t>     Teil einer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Rückkopplungsschleife</a:t>
            </a:r>
            <a:r>
              <a:rPr lang="de-DE" sz="1800" dirty="0">
                <a:latin typeface="Arial" panose="020B0604020202020204" pitchFamily="34" charset="0"/>
                <a:ea typeface="Calibri" panose="020F0502020204030204" pitchFamily="34" charset="0"/>
                <a:cs typeface="Arial" panose="020B0604020202020204" pitchFamily="34" charset="0"/>
              </a:rPr>
              <a:t> </a:t>
            </a:r>
          </a:p>
          <a:p>
            <a:pPr marL="0" indent="0">
              <a:spcBef>
                <a:spcPts val="0"/>
              </a:spcBef>
              <a:buNone/>
            </a:pPr>
            <a:endParaRPr lang="de-DE" sz="800" dirty="0">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800" b="1" dirty="0">
                <a:latin typeface="Arial" panose="020B0604020202020204" pitchFamily="34" charset="0"/>
                <a:ea typeface="Calibri" panose="020F0502020204030204" pitchFamily="34" charset="0"/>
                <a:cs typeface="Arial" panose="020B0604020202020204" pitchFamily="34" charset="0"/>
              </a:rPr>
              <a:t>Beispiel</a:t>
            </a: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600"/>
              </a:spcBef>
              <a:buNone/>
            </a:pPr>
            <a:r>
              <a:rPr lang="de-DE" sz="1800" dirty="0">
                <a:latin typeface="Arial" panose="020B0604020202020204" pitchFamily="34" charset="0"/>
                <a:ea typeface="Calibri" panose="020F0502020204030204" pitchFamily="34" charset="0"/>
                <a:cs typeface="Arial" panose="020B0604020202020204" pitchFamily="34" charset="0"/>
              </a:rPr>
              <a:t>Mensch </a:t>
            </a:r>
            <a:r>
              <a:rPr lang="de-DE" sz="1800" u="sng" dirty="0">
                <a:latin typeface="Arial" panose="020B0604020202020204" pitchFamily="34" charset="0"/>
                <a:ea typeface="Calibri" panose="020F0502020204030204" pitchFamily="34" charset="0"/>
                <a:cs typeface="Arial" panose="020B0604020202020204" pitchFamily="34" charset="0"/>
              </a:rPr>
              <a:t>sieht</a:t>
            </a:r>
            <a:r>
              <a:rPr lang="de-DE" sz="1800" dirty="0">
                <a:latin typeface="Arial" panose="020B0604020202020204" pitchFamily="34" charset="0"/>
                <a:ea typeface="Calibri" panose="020F0502020204030204" pitchFamily="34" charset="0"/>
                <a:cs typeface="Arial" panose="020B0604020202020204" pitchFamily="34" charset="0"/>
              </a:rPr>
              <a:t> einen Apfel und will ihn essen.</a:t>
            </a:r>
          </a:p>
          <a:p>
            <a:pPr marL="0" indent="0">
              <a:spcBef>
                <a:spcPts val="600"/>
              </a:spcBef>
              <a:buNone/>
            </a:pPr>
            <a:r>
              <a:rPr lang="de-DE" sz="1800" u="sng" dirty="0">
                <a:latin typeface="Arial" panose="020B0604020202020204" pitchFamily="34" charset="0"/>
                <a:ea typeface="Calibri" panose="020F0502020204030204" pitchFamily="34" charset="0"/>
                <a:cs typeface="Arial" panose="020B0604020202020204" pitchFamily="34" charset="0"/>
              </a:rPr>
              <a:t>Hände</a:t>
            </a:r>
            <a:r>
              <a:rPr lang="de-DE" sz="1800" dirty="0">
                <a:latin typeface="Arial" panose="020B0604020202020204" pitchFamily="34" charset="0"/>
                <a:ea typeface="Calibri" panose="020F0502020204030204" pitchFamily="34" charset="0"/>
                <a:cs typeface="Arial" panose="020B0604020202020204" pitchFamily="34" charset="0"/>
              </a:rPr>
              <a:t> greifen den Apfel. </a:t>
            </a:r>
            <a:r>
              <a:rPr lang="de-DE" sz="1800" u="sng" dirty="0">
                <a:latin typeface="Arial" panose="020B0604020202020204" pitchFamily="34" charset="0"/>
                <a:ea typeface="Calibri" panose="020F0502020204030204" pitchFamily="34" charset="0"/>
                <a:cs typeface="Arial" panose="020B0604020202020204" pitchFamily="34" charset="0"/>
              </a:rPr>
              <a:t>Augen</a:t>
            </a:r>
            <a:r>
              <a:rPr lang="de-DE" sz="1800" dirty="0">
                <a:latin typeface="Arial" panose="020B0604020202020204" pitchFamily="34" charset="0"/>
                <a:ea typeface="Calibri" panose="020F0502020204030204" pitchFamily="34" charset="0"/>
                <a:cs typeface="Arial" panose="020B0604020202020204" pitchFamily="34" charset="0"/>
              </a:rPr>
              <a:t> </a:t>
            </a:r>
            <a:r>
              <a:rPr lang="de-DE" sz="1800" u="sng" dirty="0">
                <a:latin typeface="Arial" panose="020B0604020202020204" pitchFamily="34" charset="0"/>
                <a:ea typeface="Calibri" panose="020F0502020204030204" pitchFamily="34" charset="0"/>
                <a:cs typeface="Arial" panose="020B0604020202020204" pitchFamily="34" charset="0"/>
              </a:rPr>
              <a:t>kontrollieren</a:t>
            </a:r>
            <a:r>
              <a:rPr lang="de-DE" sz="1800" dirty="0">
                <a:latin typeface="Arial" panose="020B0604020202020204" pitchFamily="34" charset="0"/>
                <a:ea typeface="Calibri" panose="020F0502020204030204" pitchFamily="34" charset="0"/>
                <a:cs typeface="Arial" panose="020B0604020202020204" pitchFamily="34" charset="0"/>
              </a:rPr>
              <a:t> das Geschehen.</a:t>
            </a:r>
          </a:p>
          <a:p>
            <a:pPr marL="0" indent="0">
              <a:spcBef>
                <a:spcPts val="600"/>
              </a:spcBef>
              <a:buNone/>
            </a:pPr>
            <a:r>
              <a:rPr lang="de-DE" sz="1800" u="sng" dirty="0">
                <a:latin typeface="Arial" panose="020B0604020202020204" pitchFamily="34" charset="0"/>
                <a:ea typeface="Calibri" panose="020F0502020204030204" pitchFamily="34" charset="0"/>
                <a:cs typeface="Arial" panose="020B0604020202020204" pitchFamily="34" charset="0"/>
              </a:rPr>
              <a:t>Mund</a:t>
            </a:r>
            <a:r>
              <a:rPr lang="de-DE" sz="1800" dirty="0">
                <a:latin typeface="Arial" panose="020B0604020202020204" pitchFamily="34" charset="0"/>
                <a:ea typeface="Calibri" panose="020F0502020204030204" pitchFamily="34" charset="0"/>
                <a:cs typeface="Arial" panose="020B0604020202020204" pitchFamily="34" charset="0"/>
              </a:rPr>
              <a:t> führt den Apfel dem Stoffwechsel zu.</a:t>
            </a:r>
          </a:p>
        </p:txBody>
      </p:sp>
      <p:pic>
        <p:nvPicPr>
          <p:cNvPr id="5" name="Grafik 4">
            <a:extLst>
              <a:ext uri="{FF2B5EF4-FFF2-40B4-BE49-F238E27FC236}">
                <a16:creationId xmlns:a16="http://schemas.microsoft.com/office/drawing/2014/main" id="{D5069B66-F6B1-15C1-6CAD-1032AEB0D5BD}"/>
              </a:ext>
            </a:extLst>
          </p:cNvPr>
          <p:cNvPicPr>
            <a:picLocks noChangeAspect="1"/>
          </p:cNvPicPr>
          <p:nvPr/>
        </p:nvPicPr>
        <p:blipFill>
          <a:blip r:embed="rId3"/>
          <a:stretch>
            <a:fillRect/>
          </a:stretch>
        </p:blipFill>
        <p:spPr>
          <a:xfrm>
            <a:off x="266041" y="1869880"/>
            <a:ext cx="6568755" cy="4745677"/>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Freihand 5">
                <a:extLst>
                  <a:ext uri="{FF2B5EF4-FFF2-40B4-BE49-F238E27FC236}">
                    <a16:creationId xmlns:a16="http://schemas.microsoft.com/office/drawing/2014/main" id="{E8AAFB1C-FD2E-867B-E985-8A4BAB834D37}"/>
                  </a:ext>
                </a:extLst>
              </p14:cNvPr>
              <p14:cNvContentPartPr/>
              <p14:nvPr/>
            </p14:nvContentPartPr>
            <p14:xfrm>
              <a:off x="7366000" y="3797200"/>
              <a:ext cx="660400" cy="720"/>
            </p14:xfrm>
          </p:contentPart>
        </mc:Choice>
        <mc:Fallback xmlns="">
          <p:pic>
            <p:nvPicPr>
              <p:cNvPr id="6" name="Freihand 5">
                <a:extLst>
                  <a:ext uri="{FF2B5EF4-FFF2-40B4-BE49-F238E27FC236}">
                    <a16:creationId xmlns:a16="http://schemas.microsoft.com/office/drawing/2014/main" id="{E8AAFB1C-FD2E-867B-E985-8A4BAB834D37}"/>
                  </a:ext>
                </a:extLst>
              </p:cNvPr>
              <p:cNvPicPr/>
              <p:nvPr/>
            </p:nvPicPr>
            <p:blipFill>
              <a:blip r:embed="rId5"/>
              <a:stretch>
                <a:fillRect/>
              </a:stretch>
            </p:blipFill>
            <p:spPr>
              <a:xfrm>
                <a:off x="7359879" y="3784960"/>
                <a:ext cx="672643"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Freihand 11">
                <a:extLst>
                  <a:ext uri="{FF2B5EF4-FFF2-40B4-BE49-F238E27FC236}">
                    <a16:creationId xmlns:a16="http://schemas.microsoft.com/office/drawing/2014/main" id="{33F339F3-0F03-95FF-21E1-914107A6267C}"/>
                  </a:ext>
                </a:extLst>
              </p14:cNvPr>
              <p14:cNvContentPartPr/>
              <p14:nvPr/>
            </p14:nvContentPartPr>
            <p14:xfrm>
              <a:off x="9359900" y="3429000"/>
              <a:ext cx="546100" cy="720"/>
            </p14:xfrm>
          </p:contentPart>
        </mc:Choice>
        <mc:Fallback xmlns="">
          <p:pic>
            <p:nvPicPr>
              <p:cNvPr id="12" name="Freihand 11">
                <a:extLst>
                  <a:ext uri="{FF2B5EF4-FFF2-40B4-BE49-F238E27FC236}">
                    <a16:creationId xmlns:a16="http://schemas.microsoft.com/office/drawing/2014/main" id="{33F339F3-0F03-95FF-21E1-914107A6267C}"/>
                  </a:ext>
                </a:extLst>
              </p:cNvPr>
              <p:cNvPicPr/>
              <p:nvPr/>
            </p:nvPicPr>
            <p:blipFill>
              <a:blip r:embed="rId5"/>
              <a:stretch>
                <a:fillRect/>
              </a:stretch>
            </p:blipFill>
            <p:spPr>
              <a:xfrm>
                <a:off x="9353780" y="3416760"/>
                <a:ext cx="558340" cy="25200"/>
              </a:xfrm>
              <a:prstGeom prst="rect">
                <a:avLst/>
              </a:prstGeom>
            </p:spPr>
          </p:pic>
        </mc:Fallback>
      </mc:AlternateContent>
    </p:spTree>
    <p:extLst>
      <p:ext uri="{BB962C8B-B14F-4D97-AF65-F5344CB8AC3E}">
        <p14:creationId xmlns:p14="http://schemas.microsoft.com/office/powerpoint/2010/main" val="2530608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BE35BE4-E0FB-839C-172E-1EC3A47D1AEB}"/>
              </a:ext>
            </a:extLst>
          </p:cNvPr>
          <p:cNvPicPr>
            <a:picLocks noChangeAspect="1"/>
          </p:cNvPicPr>
          <p:nvPr/>
        </p:nvPicPr>
        <p:blipFill>
          <a:blip r:embed="rId2"/>
          <a:stretch>
            <a:fillRect/>
          </a:stretch>
        </p:blipFill>
        <p:spPr>
          <a:xfrm>
            <a:off x="204025" y="1919665"/>
            <a:ext cx="6330851" cy="4821186"/>
          </a:xfrm>
          <a:prstGeom prst="rect">
            <a:avLst/>
          </a:prstGeom>
        </p:spPr>
      </p:pic>
      <p:sp>
        <p:nvSpPr>
          <p:cNvPr id="2" name="Titel 1">
            <a:extLst>
              <a:ext uri="{FF2B5EF4-FFF2-40B4-BE49-F238E27FC236}">
                <a16:creationId xmlns:a16="http://schemas.microsoft.com/office/drawing/2014/main" id="{E31A6D36-91D5-7F49-CF71-401786426CC1}"/>
              </a:ext>
            </a:extLst>
          </p:cNvPr>
          <p:cNvSpPr>
            <a:spLocks noGrp="1"/>
          </p:cNvSpPr>
          <p:nvPr>
            <p:ph type="title"/>
          </p:nvPr>
        </p:nvSpPr>
        <p:spPr>
          <a:xfrm>
            <a:off x="1303481" y="396526"/>
            <a:ext cx="10515600" cy="1356965"/>
          </a:xfrm>
          <a:solidFill>
            <a:schemeClr val="accent2"/>
          </a:solidFill>
        </p:spPr>
        <p:txBody>
          <a:bodyPr/>
          <a:lstStyle/>
          <a:p>
            <a:r>
              <a:rPr lang="de-DE" b="1" dirty="0">
                <a:latin typeface="Arial" panose="020B0604020202020204" pitchFamily="34" charset="0"/>
                <a:cs typeface="Arial" panose="020B0604020202020204" pitchFamily="34" charset="0"/>
              </a:rPr>
              <a:t>Das System Mensch </a:t>
            </a:r>
            <a:r>
              <a:rPr lang="de-DE" sz="3600" dirty="0">
                <a:latin typeface="Arial" panose="020B0604020202020204" pitchFamily="34" charset="0"/>
                <a:cs typeface="Arial" panose="020B0604020202020204" pitchFamily="34" charset="0"/>
              </a:rPr>
              <a:t>(Systemtheorie)</a:t>
            </a:r>
          </a:p>
        </p:txBody>
      </p:sp>
      <p:sp>
        <p:nvSpPr>
          <p:cNvPr id="3" name="Inhaltsplatzhalter 2">
            <a:extLst>
              <a:ext uri="{FF2B5EF4-FFF2-40B4-BE49-F238E27FC236}">
                <a16:creationId xmlns:a16="http://schemas.microsoft.com/office/drawing/2014/main" id="{78BEF8DD-95F7-EB86-33FA-2402FC0CABD6}"/>
              </a:ext>
            </a:extLst>
          </p:cNvPr>
          <p:cNvSpPr>
            <a:spLocks noGrp="1"/>
          </p:cNvSpPr>
          <p:nvPr>
            <p:ph idx="1"/>
          </p:nvPr>
        </p:nvSpPr>
        <p:spPr>
          <a:xfrm>
            <a:off x="7042569" y="2065532"/>
            <a:ext cx="4776512" cy="4529452"/>
          </a:xfrm>
        </p:spPr>
        <p:txBody>
          <a:bodyPr>
            <a:normAutofit/>
          </a:bodyPr>
          <a:lstStyle/>
          <a:p>
            <a:pPr marL="0" indent="0">
              <a:buNone/>
            </a:pPr>
            <a:r>
              <a:rPr lang="de-DE" sz="2000" b="1" dirty="0">
                <a:latin typeface="Arial" panose="020B0604020202020204" pitchFamily="34" charset="0"/>
                <a:cs typeface="Arial" panose="020B0604020202020204" pitchFamily="34" charset="0"/>
              </a:rPr>
              <a:t>Feedback System </a:t>
            </a:r>
            <a:r>
              <a:rPr lang="de-DE" sz="2000" dirty="0">
                <a:latin typeface="Arial" panose="020B0604020202020204" pitchFamily="34" charset="0"/>
                <a:cs typeface="Arial" panose="020B0604020202020204" pitchFamily="34" charset="0"/>
              </a:rPr>
              <a:t>= Rückkopplungsschleife</a:t>
            </a:r>
          </a:p>
          <a:p>
            <a:pPr marL="0" indent="0">
              <a:buNone/>
            </a:pP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800" dirty="0">
                <a:latin typeface="Arial" panose="020B0604020202020204" pitchFamily="34" charset="0"/>
                <a:ea typeface="Calibri" panose="020F0502020204030204" pitchFamily="34" charset="0"/>
                <a:cs typeface="Arial" panose="020B0604020202020204" pitchFamily="34" charset="0"/>
              </a:rPr>
              <a:t>Die Augen sehen einen Apfel. Das Gehirn kreiert den Wunsch den Apfel zu essen. Der Exekutivspeicher sendet den Aktionsplan an den Kontroller/Adapter zur Ausführung.</a:t>
            </a:r>
          </a:p>
          <a:p>
            <a:pPr marL="0" indent="0">
              <a:buNone/>
            </a:pPr>
            <a:r>
              <a:rPr lang="de-DE" sz="1800" dirty="0">
                <a:latin typeface="Arial" panose="020B0604020202020204" pitchFamily="34" charset="0"/>
                <a:ea typeface="Calibri" panose="020F0502020204030204" pitchFamily="34" charset="0"/>
                <a:cs typeface="Arial" panose="020B0604020202020204" pitchFamily="34" charset="0"/>
              </a:rPr>
              <a:t>Die Augen </a:t>
            </a:r>
            <a:r>
              <a:rPr lang="de-DE" sz="1800" u="sng" dirty="0">
                <a:latin typeface="Arial" panose="020B0604020202020204" pitchFamily="34" charset="0"/>
                <a:ea typeface="Calibri" panose="020F0502020204030204" pitchFamily="34" charset="0"/>
                <a:cs typeface="Arial" panose="020B0604020202020204" pitchFamily="34" charset="0"/>
              </a:rPr>
              <a:t>kontrollieren</a:t>
            </a:r>
            <a:r>
              <a:rPr lang="de-DE" sz="1800" dirty="0">
                <a:latin typeface="Arial" panose="020B0604020202020204" pitchFamily="34" charset="0"/>
                <a:ea typeface="Calibri" panose="020F0502020204030204" pitchFamily="34" charset="0"/>
                <a:cs typeface="Arial" panose="020B0604020202020204" pitchFamily="34" charset="0"/>
              </a:rPr>
              <a:t> die Ausführung der Hände. Der </a:t>
            </a:r>
            <a:r>
              <a:rPr lang="de-DE" sz="1800" u="sng" dirty="0">
                <a:latin typeface="Arial" panose="020B0604020202020204" pitchFamily="34" charset="0"/>
                <a:ea typeface="Calibri" panose="020F0502020204030204" pitchFamily="34" charset="0"/>
                <a:cs typeface="Arial" panose="020B0604020202020204" pitchFamily="34" charset="0"/>
              </a:rPr>
              <a:t>Kontroller</a:t>
            </a:r>
            <a:r>
              <a:rPr lang="de-DE" sz="1800" dirty="0">
                <a:latin typeface="Arial" panose="020B0604020202020204" pitchFamily="34" charset="0"/>
                <a:ea typeface="Calibri" panose="020F0502020204030204" pitchFamily="34" charset="0"/>
                <a:cs typeface="Arial" panose="020B0604020202020204" pitchFamily="34" charset="0"/>
              </a:rPr>
              <a:t> ist für die erfolgreiche Ausführung der Bewegungen zuständig.</a:t>
            </a:r>
          </a:p>
          <a:p>
            <a:pPr marL="0" indent="0">
              <a:buNone/>
            </a:pP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buNone/>
            </a:pPr>
            <a:r>
              <a:rPr lang="de-DE" sz="1800" dirty="0">
                <a:latin typeface="Arial" panose="020B0604020202020204" pitchFamily="34" charset="0"/>
                <a:ea typeface="Calibri" panose="020F0502020204030204" pitchFamily="34" charset="0"/>
                <a:cs typeface="Arial" panose="020B0604020202020204" pitchFamily="34" charset="0"/>
              </a:rPr>
              <a:t>In der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Rückkopplungsschleife</a:t>
            </a:r>
            <a:r>
              <a:rPr lang="de-DE" sz="1800" dirty="0">
                <a:latin typeface="Arial" panose="020B0604020202020204" pitchFamily="34" charset="0"/>
                <a:ea typeface="Calibri" panose="020F0502020204030204" pitchFamily="34" charset="0"/>
                <a:cs typeface="Arial" panose="020B0604020202020204" pitchFamily="34" charset="0"/>
              </a:rPr>
              <a:t> spielt das </a:t>
            </a:r>
            <a:r>
              <a:rPr lang="de-DE" sz="1800" b="1" dirty="0">
                <a:latin typeface="Arial" panose="020B0604020202020204" pitchFamily="34" charset="0"/>
                <a:ea typeface="Calibri" panose="020F0502020204030204" pitchFamily="34" charset="0"/>
                <a:cs typeface="Arial" panose="020B0604020202020204" pitchFamily="34" charset="0"/>
              </a:rPr>
              <a:t>Gehirn</a:t>
            </a:r>
            <a:r>
              <a:rPr lang="de-DE" sz="1800" dirty="0">
                <a:latin typeface="Arial" panose="020B0604020202020204" pitchFamily="34" charset="0"/>
                <a:ea typeface="Calibri" panose="020F0502020204030204" pitchFamily="34" charset="0"/>
                <a:cs typeface="Arial" panose="020B0604020202020204" pitchFamily="34" charset="0"/>
              </a:rPr>
              <a:t> die wesentliche Rolle bei der Aktions-</a:t>
            </a:r>
            <a:r>
              <a:rPr lang="de-DE" sz="1800" u="sng" dirty="0">
                <a:latin typeface="Arial" panose="020B0604020202020204" pitchFamily="34" charset="0"/>
                <a:ea typeface="Calibri" panose="020F0502020204030204" pitchFamily="34" charset="0"/>
                <a:cs typeface="Arial" panose="020B0604020202020204" pitchFamily="34" charset="0"/>
              </a:rPr>
              <a:t>Planung</a:t>
            </a:r>
            <a:r>
              <a:rPr lang="de-DE" sz="1800" dirty="0">
                <a:latin typeface="Arial" panose="020B0604020202020204" pitchFamily="34" charset="0"/>
                <a:ea typeface="Calibri" panose="020F0502020204030204" pitchFamily="34" charset="0"/>
                <a:cs typeface="Arial" panose="020B0604020202020204" pitchFamily="34" charset="0"/>
              </a:rPr>
              <a:t> und </a:t>
            </a:r>
            <a:r>
              <a:rPr lang="de-DE" sz="1800" u="sng" dirty="0">
                <a:latin typeface="Arial" panose="020B0604020202020204" pitchFamily="34" charset="0"/>
                <a:ea typeface="Calibri" panose="020F0502020204030204" pitchFamily="34" charset="0"/>
                <a:cs typeface="Arial" panose="020B0604020202020204" pitchFamily="34" charset="0"/>
              </a:rPr>
              <a:t>Steuerung der Aktuatoren</a:t>
            </a:r>
            <a:r>
              <a:rPr lang="de-DE" sz="1800" dirty="0">
                <a:latin typeface="Arial" panose="020B0604020202020204" pitchFamily="34" charset="0"/>
                <a:ea typeface="Calibri" panose="020F0502020204030204" pitchFamily="34" charset="0"/>
                <a:cs typeface="Arial" panose="020B0604020202020204" pitchFamily="34" charset="0"/>
              </a:rPr>
              <a:t>. </a:t>
            </a:r>
          </a:p>
        </p:txBody>
      </p:sp>
      <p:pic>
        <p:nvPicPr>
          <p:cNvPr id="4" name="Inhaltsplatzhalter 4">
            <a:extLst>
              <a:ext uri="{FF2B5EF4-FFF2-40B4-BE49-F238E27FC236}">
                <a16:creationId xmlns:a16="http://schemas.microsoft.com/office/drawing/2014/main" id="{FB8EB1AD-BB3A-F1E0-812E-07DFCA4E5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pic>
        <p:nvPicPr>
          <p:cNvPr id="7" name="Grafik 6" descr="Zeichensprache mit einfarbiger Füllung">
            <a:extLst>
              <a:ext uri="{FF2B5EF4-FFF2-40B4-BE49-F238E27FC236}">
                <a16:creationId xmlns:a16="http://schemas.microsoft.com/office/drawing/2014/main" id="{8295B60D-C8F7-E539-2BD1-45CFEA0DD9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12309" y="3203523"/>
            <a:ext cx="685596" cy="685596"/>
          </a:xfrm>
          <a:prstGeom prst="rect">
            <a:avLst/>
          </a:prstGeom>
        </p:spPr>
      </p:pic>
      <p:pic>
        <p:nvPicPr>
          <p:cNvPr id="8" name="Grafik 7" descr="Apfel mit einfarbiger Füllung">
            <a:extLst>
              <a:ext uri="{FF2B5EF4-FFF2-40B4-BE49-F238E27FC236}">
                <a16:creationId xmlns:a16="http://schemas.microsoft.com/office/drawing/2014/main" id="{AAE52698-9FD9-C1C2-95B8-3B6266A15A0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4348" y="2694612"/>
            <a:ext cx="521057" cy="521057"/>
          </a:xfrm>
          <a:prstGeom prst="rect">
            <a:avLst/>
          </a:prstGeom>
        </p:spPr>
      </p:pic>
      <p:pic>
        <p:nvPicPr>
          <p:cNvPr id="9" name="Grafik 8" descr="Apfel mit einfarbiger Füllung">
            <a:extLst>
              <a:ext uri="{FF2B5EF4-FFF2-40B4-BE49-F238E27FC236}">
                <a16:creationId xmlns:a16="http://schemas.microsoft.com/office/drawing/2014/main" id="{24C8CE24-38D3-CDCA-1EB6-579D1A16C3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34050" y="5728078"/>
            <a:ext cx="521057" cy="521057"/>
          </a:xfrm>
          <a:prstGeom prst="rect">
            <a:avLst/>
          </a:prstGeom>
        </p:spPr>
      </p:pic>
      <p:pic>
        <p:nvPicPr>
          <p:cNvPr id="15" name="Grafik 14" descr="Gehirn mit einfarbiger Füllung">
            <a:extLst>
              <a:ext uri="{FF2B5EF4-FFF2-40B4-BE49-F238E27FC236}">
                <a16:creationId xmlns:a16="http://schemas.microsoft.com/office/drawing/2014/main" id="{5412C742-56C1-378B-33CC-AC6E810018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2891550" y="4965143"/>
            <a:ext cx="873783" cy="840337"/>
          </a:xfrm>
          <a:prstGeom prst="rect">
            <a:avLst/>
          </a:prstGeom>
        </p:spPr>
      </p:pic>
      <p:grpSp>
        <p:nvGrpSpPr>
          <p:cNvPr id="19" name="Gruppieren 18">
            <a:extLst>
              <a:ext uri="{FF2B5EF4-FFF2-40B4-BE49-F238E27FC236}">
                <a16:creationId xmlns:a16="http://schemas.microsoft.com/office/drawing/2014/main" id="{FE4D7B1E-254F-9539-3DC1-C984BDF46EC9}"/>
              </a:ext>
            </a:extLst>
          </p:cNvPr>
          <p:cNvGrpSpPr/>
          <p:nvPr/>
        </p:nvGrpSpPr>
        <p:grpSpPr>
          <a:xfrm>
            <a:off x="5748540" y="5265007"/>
            <a:ext cx="752069" cy="402447"/>
            <a:chOff x="1691680" y="260648"/>
            <a:chExt cx="1828800" cy="914400"/>
          </a:xfrm>
          <a:solidFill>
            <a:schemeClr val="accent1">
              <a:lumMod val="60000"/>
              <a:lumOff val="40000"/>
            </a:schemeClr>
          </a:solidFill>
        </p:grpSpPr>
        <p:pic>
          <p:nvPicPr>
            <p:cNvPr id="20" name="Grafik 19" descr="Auge mit einfarbiger Füllung">
              <a:extLst>
                <a:ext uri="{FF2B5EF4-FFF2-40B4-BE49-F238E27FC236}">
                  <a16:creationId xmlns:a16="http://schemas.microsoft.com/office/drawing/2014/main" id="{8BD8DEB4-E2B7-1B3E-469C-247E96C067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91680" y="260648"/>
              <a:ext cx="914400" cy="914400"/>
            </a:xfrm>
            <a:prstGeom prst="rect">
              <a:avLst/>
            </a:prstGeom>
          </p:spPr>
        </p:pic>
        <p:pic>
          <p:nvPicPr>
            <p:cNvPr id="21" name="Grafik 20" descr="Auge mit einfarbiger Füllung">
              <a:extLst>
                <a:ext uri="{FF2B5EF4-FFF2-40B4-BE49-F238E27FC236}">
                  <a16:creationId xmlns:a16="http://schemas.microsoft.com/office/drawing/2014/main" id="{064832A8-1CF1-7857-1AE4-46440949225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06080" y="260648"/>
              <a:ext cx="914400" cy="914400"/>
            </a:xfrm>
            <a:prstGeom prst="rect">
              <a:avLst/>
            </a:prstGeom>
          </p:spPr>
        </p:pic>
      </p:grpSp>
      <p:grpSp>
        <p:nvGrpSpPr>
          <p:cNvPr id="22" name="Gruppieren 21">
            <a:extLst>
              <a:ext uri="{FF2B5EF4-FFF2-40B4-BE49-F238E27FC236}">
                <a16:creationId xmlns:a16="http://schemas.microsoft.com/office/drawing/2014/main" id="{97CEAD94-5A1A-CC8A-26A1-5554F1610212}"/>
              </a:ext>
            </a:extLst>
          </p:cNvPr>
          <p:cNvGrpSpPr/>
          <p:nvPr/>
        </p:nvGrpSpPr>
        <p:grpSpPr>
          <a:xfrm>
            <a:off x="664203" y="3102423"/>
            <a:ext cx="656191" cy="653154"/>
            <a:chOff x="6010686" y="717848"/>
            <a:chExt cx="2880320" cy="2880320"/>
          </a:xfrm>
        </p:grpSpPr>
        <p:pic>
          <p:nvPicPr>
            <p:cNvPr id="23" name="Grafik 22" descr="Apfel mit einfarbiger Füllung">
              <a:extLst>
                <a:ext uri="{FF2B5EF4-FFF2-40B4-BE49-F238E27FC236}">
                  <a16:creationId xmlns:a16="http://schemas.microsoft.com/office/drawing/2014/main" id="{6F5FABD1-3D3C-F8F6-9615-B99607890D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10686" y="717848"/>
              <a:ext cx="2880320" cy="2880320"/>
            </a:xfrm>
            <a:prstGeom prst="rect">
              <a:avLst/>
            </a:prstGeom>
          </p:spPr>
        </p:pic>
        <p:sp>
          <p:nvSpPr>
            <p:cNvPr id="24" name="Freihandform: Form 23">
              <a:extLst>
                <a:ext uri="{FF2B5EF4-FFF2-40B4-BE49-F238E27FC236}">
                  <a16:creationId xmlns:a16="http://schemas.microsoft.com/office/drawing/2014/main" id="{5531AD7C-86CE-095B-4FC0-F90BB19ACAC3}"/>
                </a:ext>
              </a:extLst>
            </p:cNvPr>
            <p:cNvSpPr/>
            <p:nvPr/>
          </p:nvSpPr>
          <p:spPr>
            <a:xfrm>
              <a:off x="7768825" y="1340769"/>
              <a:ext cx="874183" cy="1872208"/>
            </a:xfrm>
            <a:custGeom>
              <a:avLst/>
              <a:gdLst>
                <a:gd name="connsiteX0" fmla="*/ 405114 w 874183"/>
                <a:gd name="connsiteY0" fmla="*/ 107428 h 1670010"/>
                <a:gd name="connsiteX1" fmla="*/ 381964 w 874183"/>
                <a:gd name="connsiteY1" fmla="*/ 223175 h 1670010"/>
                <a:gd name="connsiteX2" fmla="*/ 358815 w 874183"/>
                <a:gd name="connsiteY2" fmla="*/ 269474 h 1670010"/>
                <a:gd name="connsiteX3" fmla="*/ 312516 w 874183"/>
                <a:gd name="connsiteY3" fmla="*/ 304198 h 1670010"/>
                <a:gd name="connsiteX4" fmla="*/ 254643 w 874183"/>
                <a:gd name="connsiteY4" fmla="*/ 327347 h 1670010"/>
                <a:gd name="connsiteX5" fmla="*/ 127321 w 874183"/>
                <a:gd name="connsiteY5" fmla="*/ 419945 h 1670010"/>
                <a:gd name="connsiteX6" fmla="*/ 57873 w 874183"/>
                <a:gd name="connsiteY6" fmla="*/ 431519 h 1670010"/>
                <a:gd name="connsiteX7" fmla="*/ 0 w 874183"/>
                <a:gd name="connsiteY7" fmla="*/ 535691 h 1670010"/>
                <a:gd name="connsiteX8" fmla="*/ 11574 w 874183"/>
                <a:gd name="connsiteY8" fmla="*/ 616714 h 1670010"/>
                <a:gd name="connsiteX9" fmla="*/ 57873 w 874183"/>
                <a:gd name="connsiteY9" fmla="*/ 639864 h 1670010"/>
                <a:gd name="connsiteX10" fmla="*/ 81022 w 874183"/>
                <a:gd name="connsiteY10" fmla="*/ 674588 h 1670010"/>
                <a:gd name="connsiteX11" fmla="*/ 104172 w 874183"/>
                <a:gd name="connsiteY11" fmla="*/ 767185 h 1670010"/>
                <a:gd name="connsiteX12" fmla="*/ 138896 w 874183"/>
                <a:gd name="connsiteY12" fmla="*/ 825058 h 1670010"/>
                <a:gd name="connsiteX13" fmla="*/ 162045 w 874183"/>
                <a:gd name="connsiteY13" fmla="*/ 917656 h 1670010"/>
                <a:gd name="connsiteX14" fmla="*/ 138896 w 874183"/>
                <a:gd name="connsiteY14" fmla="*/ 1010253 h 1670010"/>
                <a:gd name="connsiteX15" fmla="*/ 115747 w 874183"/>
                <a:gd name="connsiteY15" fmla="*/ 1102851 h 1670010"/>
                <a:gd name="connsiteX16" fmla="*/ 104172 w 874183"/>
                <a:gd name="connsiteY16" fmla="*/ 1137575 h 1670010"/>
                <a:gd name="connsiteX17" fmla="*/ 23149 w 874183"/>
                <a:gd name="connsiteY17" fmla="*/ 1195448 h 1670010"/>
                <a:gd name="connsiteX18" fmla="*/ 46298 w 874183"/>
                <a:gd name="connsiteY18" fmla="*/ 1380643 h 1670010"/>
                <a:gd name="connsiteX19" fmla="*/ 69448 w 874183"/>
                <a:gd name="connsiteY19" fmla="*/ 1415367 h 1670010"/>
                <a:gd name="connsiteX20" fmla="*/ 115747 w 874183"/>
                <a:gd name="connsiteY20" fmla="*/ 1531114 h 1670010"/>
                <a:gd name="connsiteX21" fmla="*/ 138896 w 874183"/>
                <a:gd name="connsiteY21" fmla="*/ 1565838 h 1670010"/>
                <a:gd name="connsiteX22" fmla="*/ 185195 w 874183"/>
                <a:gd name="connsiteY22" fmla="*/ 1612137 h 1670010"/>
                <a:gd name="connsiteX23" fmla="*/ 243068 w 874183"/>
                <a:gd name="connsiteY23" fmla="*/ 1542689 h 1670010"/>
                <a:gd name="connsiteX24" fmla="*/ 289367 w 874183"/>
                <a:gd name="connsiteY24" fmla="*/ 1565838 h 1670010"/>
                <a:gd name="connsiteX25" fmla="*/ 196769 w 874183"/>
                <a:gd name="connsiteY25" fmla="*/ 1588988 h 1670010"/>
                <a:gd name="connsiteX26" fmla="*/ 219919 w 874183"/>
                <a:gd name="connsiteY26" fmla="*/ 1612137 h 1670010"/>
                <a:gd name="connsiteX27" fmla="*/ 254643 w 874183"/>
                <a:gd name="connsiteY27" fmla="*/ 1635286 h 1670010"/>
                <a:gd name="connsiteX28" fmla="*/ 416688 w 874183"/>
                <a:gd name="connsiteY28" fmla="*/ 1670010 h 1670010"/>
                <a:gd name="connsiteX29" fmla="*/ 578734 w 874183"/>
                <a:gd name="connsiteY29" fmla="*/ 1519539 h 1670010"/>
                <a:gd name="connsiteX30" fmla="*/ 694481 w 874183"/>
                <a:gd name="connsiteY30" fmla="*/ 1403793 h 1670010"/>
                <a:gd name="connsiteX31" fmla="*/ 752354 w 874183"/>
                <a:gd name="connsiteY31" fmla="*/ 1311195 h 1670010"/>
                <a:gd name="connsiteX32" fmla="*/ 787078 w 874183"/>
                <a:gd name="connsiteY32" fmla="*/ 1195448 h 1670010"/>
                <a:gd name="connsiteX33" fmla="*/ 810228 w 874183"/>
                <a:gd name="connsiteY33" fmla="*/ 1137575 h 1670010"/>
                <a:gd name="connsiteX34" fmla="*/ 833377 w 874183"/>
                <a:gd name="connsiteY34" fmla="*/ 1021828 h 1670010"/>
                <a:gd name="connsiteX35" fmla="*/ 844952 w 874183"/>
                <a:gd name="connsiteY35" fmla="*/ 963955 h 1670010"/>
                <a:gd name="connsiteX36" fmla="*/ 868101 w 874183"/>
                <a:gd name="connsiteY36" fmla="*/ 616714 h 1670010"/>
                <a:gd name="connsiteX37" fmla="*/ 833377 w 874183"/>
                <a:gd name="connsiteY37" fmla="*/ 292623 h 1670010"/>
                <a:gd name="connsiteX38" fmla="*/ 775504 w 874183"/>
                <a:gd name="connsiteY38" fmla="*/ 153727 h 1670010"/>
                <a:gd name="connsiteX39" fmla="*/ 729205 w 874183"/>
                <a:gd name="connsiteY39" fmla="*/ 84279 h 1670010"/>
                <a:gd name="connsiteX40" fmla="*/ 671331 w 874183"/>
                <a:gd name="connsiteY40" fmla="*/ 61129 h 1670010"/>
                <a:gd name="connsiteX41" fmla="*/ 520860 w 874183"/>
                <a:gd name="connsiteY41" fmla="*/ 26405 h 1670010"/>
                <a:gd name="connsiteX42" fmla="*/ 393539 w 874183"/>
                <a:gd name="connsiteY42" fmla="*/ 14831 h 1670010"/>
                <a:gd name="connsiteX43" fmla="*/ 358815 w 874183"/>
                <a:gd name="connsiteY43" fmla="*/ 3256 h 1670010"/>
                <a:gd name="connsiteX44" fmla="*/ 347240 w 874183"/>
                <a:gd name="connsiteY44" fmla="*/ 95853 h 167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4183" h="1670010">
                  <a:moveTo>
                    <a:pt x="405114" y="107428"/>
                  </a:moveTo>
                  <a:cubicBezTo>
                    <a:pt x="398266" y="155361"/>
                    <a:pt x="399281" y="182769"/>
                    <a:pt x="381964" y="223175"/>
                  </a:cubicBezTo>
                  <a:cubicBezTo>
                    <a:pt x="375167" y="239034"/>
                    <a:pt x="370044" y="256373"/>
                    <a:pt x="358815" y="269474"/>
                  </a:cubicBezTo>
                  <a:cubicBezTo>
                    <a:pt x="346260" y="284121"/>
                    <a:pt x="329380" y="294829"/>
                    <a:pt x="312516" y="304198"/>
                  </a:cubicBezTo>
                  <a:cubicBezTo>
                    <a:pt x="294354" y="314288"/>
                    <a:pt x="273934" y="319631"/>
                    <a:pt x="254643" y="327347"/>
                  </a:cubicBezTo>
                  <a:cubicBezTo>
                    <a:pt x="220518" y="361472"/>
                    <a:pt x="175236" y="411960"/>
                    <a:pt x="127321" y="419945"/>
                  </a:cubicBezTo>
                  <a:lnTo>
                    <a:pt x="57873" y="431519"/>
                  </a:lnTo>
                  <a:cubicBezTo>
                    <a:pt x="4806" y="511119"/>
                    <a:pt x="20372" y="474572"/>
                    <a:pt x="0" y="535691"/>
                  </a:cubicBezTo>
                  <a:cubicBezTo>
                    <a:pt x="3858" y="562699"/>
                    <a:pt x="-1675" y="592865"/>
                    <a:pt x="11574" y="616714"/>
                  </a:cubicBezTo>
                  <a:cubicBezTo>
                    <a:pt x="19954" y="631797"/>
                    <a:pt x="44618" y="628818"/>
                    <a:pt x="57873" y="639864"/>
                  </a:cubicBezTo>
                  <a:cubicBezTo>
                    <a:pt x="68560" y="648770"/>
                    <a:pt x="73306" y="663013"/>
                    <a:pt x="81022" y="674588"/>
                  </a:cubicBezTo>
                  <a:cubicBezTo>
                    <a:pt x="85425" y="696601"/>
                    <a:pt x="92308" y="743457"/>
                    <a:pt x="104172" y="767185"/>
                  </a:cubicBezTo>
                  <a:cubicBezTo>
                    <a:pt x="114233" y="787307"/>
                    <a:pt x="128835" y="804936"/>
                    <a:pt x="138896" y="825058"/>
                  </a:cubicBezTo>
                  <a:cubicBezTo>
                    <a:pt x="150761" y="848789"/>
                    <a:pt x="157642" y="895639"/>
                    <a:pt x="162045" y="917656"/>
                  </a:cubicBezTo>
                  <a:cubicBezTo>
                    <a:pt x="133731" y="1059234"/>
                    <a:pt x="165590" y="912373"/>
                    <a:pt x="138896" y="1010253"/>
                  </a:cubicBezTo>
                  <a:cubicBezTo>
                    <a:pt x="130525" y="1040948"/>
                    <a:pt x="125808" y="1072668"/>
                    <a:pt x="115747" y="1102851"/>
                  </a:cubicBezTo>
                  <a:cubicBezTo>
                    <a:pt x="111889" y="1114426"/>
                    <a:pt x="110940" y="1127423"/>
                    <a:pt x="104172" y="1137575"/>
                  </a:cubicBezTo>
                  <a:cubicBezTo>
                    <a:pt x="80709" y="1172769"/>
                    <a:pt x="59358" y="1177344"/>
                    <a:pt x="23149" y="1195448"/>
                  </a:cubicBezTo>
                  <a:cubicBezTo>
                    <a:pt x="25357" y="1224150"/>
                    <a:pt x="21316" y="1330678"/>
                    <a:pt x="46298" y="1380643"/>
                  </a:cubicBezTo>
                  <a:cubicBezTo>
                    <a:pt x="52519" y="1393086"/>
                    <a:pt x="61731" y="1403792"/>
                    <a:pt x="69448" y="1415367"/>
                  </a:cubicBezTo>
                  <a:cubicBezTo>
                    <a:pt x="88421" y="1472286"/>
                    <a:pt x="88495" y="1483424"/>
                    <a:pt x="115747" y="1531114"/>
                  </a:cubicBezTo>
                  <a:cubicBezTo>
                    <a:pt x="122649" y="1543192"/>
                    <a:pt x="129843" y="1555276"/>
                    <a:pt x="138896" y="1565838"/>
                  </a:cubicBezTo>
                  <a:cubicBezTo>
                    <a:pt x="153100" y="1582409"/>
                    <a:pt x="185195" y="1612137"/>
                    <a:pt x="185195" y="1612137"/>
                  </a:cubicBezTo>
                  <a:cubicBezTo>
                    <a:pt x="193507" y="1599669"/>
                    <a:pt x="226650" y="1545034"/>
                    <a:pt x="243068" y="1542689"/>
                  </a:cubicBezTo>
                  <a:cubicBezTo>
                    <a:pt x="260149" y="1540249"/>
                    <a:pt x="273934" y="1558122"/>
                    <a:pt x="289367" y="1565838"/>
                  </a:cubicBezTo>
                  <a:cubicBezTo>
                    <a:pt x="191524" y="1663681"/>
                    <a:pt x="329835" y="1544631"/>
                    <a:pt x="196769" y="1588988"/>
                  </a:cubicBezTo>
                  <a:cubicBezTo>
                    <a:pt x="186416" y="1592439"/>
                    <a:pt x="211397" y="1605320"/>
                    <a:pt x="219919" y="1612137"/>
                  </a:cubicBezTo>
                  <a:cubicBezTo>
                    <a:pt x="230782" y="1620827"/>
                    <a:pt x="242201" y="1629065"/>
                    <a:pt x="254643" y="1635286"/>
                  </a:cubicBezTo>
                  <a:cubicBezTo>
                    <a:pt x="321734" y="1668832"/>
                    <a:pt x="330912" y="1660480"/>
                    <a:pt x="416688" y="1670010"/>
                  </a:cubicBezTo>
                  <a:cubicBezTo>
                    <a:pt x="496807" y="1605916"/>
                    <a:pt x="489100" y="1615576"/>
                    <a:pt x="578734" y="1519539"/>
                  </a:cubicBezTo>
                  <a:cubicBezTo>
                    <a:pt x="687323" y="1403192"/>
                    <a:pt x="584463" y="1491805"/>
                    <a:pt x="694481" y="1403793"/>
                  </a:cubicBezTo>
                  <a:cubicBezTo>
                    <a:pt x="713772" y="1372927"/>
                    <a:pt x="743526" y="1346507"/>
                    <a:pt x="752354" y="1311195"/>
                  </a:cubicBezTo>
                  <a:cubicBezTo>
                    <a:pt x="766172" y="1255924"/>
                    <a:pt x="764536" y="1257437"/>
                    <a:pt x="787078" y="1195448"/>
                  </a:cubicBezTo>
                  <a:cubicBezTo>
                    <a:pt x="794179" y="1175922"/>
                    <a:pt x="803658" y="1157286"/>
                    <a:pt x="810228" y="1137575"/>
                  </a:cubicBezTo>
                  <a:cubicBezTo>
                    <a:pt x="822509" y="1100732"/>
                    <a:pt x="826540" y="1059428"/>
                    <a:pt x="833377" y="1021828"/>
                  </a:cubicBezTo>
                  <a:cubicBezTo>
                    <a:pt x="836896" y="1002472"/>
                    <a:pt x="841094" y="983246"/>
                    <a:pt x="844952" y="963955"/>
                  </a:cubicBezTo>
                  <a:cubicBezTo>
                    <a:pt x="857432" y="839143"/>
                    <a:pt x="868101" y="751813"/>
                    <a:pt x="868101" y="616714"/>
                  </a:cubicBezTo>
                  <a:cubicBezTo>
                    <a:pt x="868101" y="250659"/>
                    <a:pt x="895683" y="435039"/>
                    <a:pt x="833377" y="292623"/>
                  </a:cubicBezTo>
                  <a:cubicBezTo>
                    <a:pt x="813273" y="246671"/>
                    <a:pt x="803326" y="195460"/>
                    <a:pt x="775504" y="153727"/>
                  </a:cubicBezTo>
                  <a:cubicBezTo>
                    <a:pt x="760071" y="130578"/>
                    <a:pt x="755037" y="94612"/>
                    <a:pt x="729205" y="84279"/>
                  </a:cubicBezTo>
                  <a:cubicBezTo>
                    <a:pt x="709914" y="76562"/>
                    <a:pt x="691190" y="67239"/>
                    <a:pt x="671331" y="61129"/>
                  </a:cubicBezTo>
                  <a:cubicBezTo>
                    <a:pt x="654056" y="55814"/>
                    <a:pt x="551554" y="30242"/>
                    <a:pt x="520860" y="26405"/>
                  </a:cubicBezTo>
                  <a:cubicBezTo>
                    <a:pt x="478574" y="21119"/>
                    <a:pt x="435979" y="18689"/>
                    <a:pt x="393539" y="14831"/>
                  </a:cubicBezTo>
                  <a:cubicBezTo>
                    <a:pt x="381964" y="10973"/>
                    <a:pt x="364868" y="-7337"/>
                    <a:pt x="358815" y="3256"/>
                  </a:cubicBezTo>
                  <a:cubicBezTo>
                    <a:pt x="343382" y="30263"/>
                    <a:pt x="347240" y="95853"/>
                    <a:pt x="347240" y="95853"/>
                  </a:cubicBezTo>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Freihandform: Form 24">
              <a:extLst>
                <a:ext uri="{FF2B5EF4-FFF2-40B4-BE49-F238E27FC236}">
                  <a16:creationId xmlns:a16="http://schemas.microsoft.com/office/drawing/2014/main" id="{4A912FBB-1C62-7057-10DF-438ACC1B508A}"/>
                </a:ext>
              </a:extLst>
            </p:cNvPr>
            <p:cNvSpPr/>
            <p:nvPr/>
          </p:nvSpPr>
          <p:spPr>
            <a:xfrm>
              <a:off x="6010686" y="1340768"/>
              <a:ext cx="1161630" cy="2053032"/>
            </a:xfrm>
            <a:custGeom>
              <a:avLst/>
              <a:gdLst>
                <a:gd name="connsiteX0" fmla="*/ 790343 w 1161630"/>
                <a:gd name="connsiteY0" fmla="*/ 127322 h 1979271"/>
                <a:gd name="connsiteX1" fmla="*/ 778768 w 1161630"/>
                <a:gd name="connsiteY1" fmla="*/ 185195 h 1979271"/>
                <a:gd name="connsiteX2" fmla="*/ 801918 w 1161630"/>
                <a:gd name="connsiteY2" fmla="*/ 254643 h 1979271"/>
                <a:gd name="connsiteX3" fmla="*/ 836642 w 1161630"/>
                <a:gd name="connsiteY3" fmla="*/ 277793 h 1979271"/>
                <a:gd name="connsiteX4" fmla="*/ 963963 w 1161630"/>
                <a:gd name="connsiteY4" fmla="*/ 300942 h 1979271"/>
                <a:gd name="connsiteX5" fmla="*/ 987113 w 1161630"/>
                <a:gd name="connsiteY5" fmla="*/ 324091 h 1979271"/>
                <a:gd name="connsiteX6" fmla="*/ 1010262 w 1161630"/>
                <a:gd name="connsiteY6" fmla="*/ 358815 h 1979271"/>
                <a:gd name="connsiteX7" fmla="*/ 1044986 w 1161630"/>
                <a:gd name="connsiteY7" fmla="*/ 381965 h 1979271"/>
                <a:gd name="connsiteX8" fmla="*/ 1091285 w 1161630"/>
                <a:gd name="connsiteY8" fmla="*/ 462988 h 1979271"/>
                <a:gd name="connsiteX9" fmla="*/ 1126009 w 1161630"/>
                <a:gd name="connsiteY9" fmla="*/ 694481 h 1979271"/>
                <a:gd name="connsiteX10" fmla="*/ 1102859 w 1161630"/>
                <a:gd name="connsiteY10" fmla="*/ 740780 h 1979271"/>
                <a:gd name="connsiteX11" fmla="*/ 1068135 w 1161630"/>
                <a:gd name="connsiteY11" fmla="*/ 752355 h 1979271"/>
                <a:gd name="connsiteX12" fmla="*/ 1056561 w 1161630"/>
                <a:gd name="connsiteY12" fmla="*/ 787079 h 1979271"/>
                <a:gd name="connsiteX13" fmla="*/ 1033411 w 1161630"/>
                <a:gd name="connsiteY13" fmla="*/ 833377 h 1979271"/>
                <a:gd name="connsiteX14" fmla="*/ 1021837 w 1161630"/>
                <a:gd name="connsiteY14" fmla="*/ 891251 h 1979271"/>
                <a:gd name="connsiteX15" fmla="*/ 1010262 w 1161630"/>
                <a:gd name="connsiteY15" fmla="*/ 972274 h 1979271"/>
                <a:gd name="connsiteX16" fmla="*/ 998687 w 1161630"/>
                <a:gd name="connsiteY16" fmla="*/ 1006998 h 1979271"/>
                <a:gd name="connsiteX17" fmla="*/ 963963 w 1161630"/>
                <a:gd name="connsiteY17" fmla="*/ 1030147 h 1979271"/>
                <a:gd name="connsiteX18" fmla="*/ 929239 w 1161630"/>
                <a:gd name="connsiteY18" fmla="*/ 1064871 h 1979271"/>
                <a:gd name="connsiteX19" fmla="*/ 917664 w 1161630"/>
                <a:gd name="connsiteY19" fmla="*/ 1134319 h 1979271"/>
                <a:gd name="connsiteX20" fmla="*/ 906090 w 1161630"/>
                <a:gd name="connsiteY20" fmla="*/ 1180618 h 1979271"/>
                <a:gd name="connsiteX21" fmla="*/ 940814 w 1161630"/>
                <a:gd name="connsiteY21" fmla="*/ 1284790 h 1979271"/>
                <a:gd name="connsiteX22" fmla="*/ 952388 w 1161630"/>
                <a:gd name="connsiteY22" fmla="*/ 1319514 h 1979271"/>
                <a:gd name="connsiteX23" fmla="*/ 987113 w 1161630"/>
                <a:gd name="connsiteY23" fmla="*/ 1342664 h 1979271"/>
                <a:gd name="connsiteX24" fmla="*/ 1010262 w 1161630"/>
                <a:gd name="connsiteY24" fmla="*/ 1388962 h 1979271"/>
                <a:gd name="connsiteX25" fmla="*/ 1068135 w 1161630"/>
                <a:gd name="connsiteY25" fmla="*/ 1446836 h 1979271"/>
                <a:gd name="connsiteX26" fmla="*/ 1091285 w 1161630"/>
                <a:gd name="connsiteY26" fmla="*/ 1493134 h 1979271"/>
                <a:gd name="connsiteX27" fmla="*/ 1114434 w 1161630"/>
                <a:gd name="connsiteY27" fmla="*/ 1551008 h 1979271"/>
                <a:gd name="connsiteX28" fmla="*/ 1149158 w 1161630"/>
                <a:gd name="connsiteY28" fmla="*/ 1585732 h 1979271"/>
                <a:gd name="connsiteX29" fmla="*/ 1160733 w 1161630"/>
                <a:gd name="connsiteY29" fmla="*/ 1713053 h 1979271"/>
                <a:gd name="connsiteX30" fmla="*/ 1091285 w 1161630"/>
                <a:gd name="connsiteY30" fmla="*/ 1863524 h 1979271"/>
                <a:gd name="connsiteX31" fmla="*/ 1044986 w 1161630"/>
                <a:gd name="connsiteY31" fmla="*/ 1898248 h 1979271"/>
                <a:gd name="connsiteX32" fmla="*/ 952388 w 1161630"/>
                <a:gd name="connsiteY32" fmla="*/ 1944547 h 1979271"/>
                <a:gd name="connsiteX33" fmla="*/ 906090 w 1161630"/>
                <a:gd name="connsiteY33" fmla="*/ 1956122 h 1979271"/>
                <a:gd name="connsiteX34" fmla="*/ 836642 w 1161630"/>
                <a:gd name="connsiteY34" fmla="*/ 1979271 h 1979271"/>
                <a:gd name="connsiteX35" fmla="*/ 720895 w 1161630"/>
                <a:gd name="connsiteY35" fmla="*/ 1956122 h 1979271"/>
                <a:gd name="connsiteX36" fmla="*/ 639872 w 1161630"/>
                <a:gd name="connsiteY36" fmla="*/ 1932972 h 1979271"/>
                <a:gd name="connsiteX37" fmla="*/ 396804 w 1161630"/>
                <a:gd name="connsiteY37" fmla="*/ 1898248 h 1979271"/>
                <a:gd name="connsiteX38" fmla="*/ 246333 w 1161630"/>
                <a:gd name="connsiteY38" fmla="*/ 1851950 h 1979271"/>
                <a:gd name="connsiteX39" fmla="*/ 200034 w 1161630"/>
                <a:gd name="connsiteY39" fmla="*/ 1794076 h 1979271"/>
                <a:gd name="connsiteX40" fmla="*/ 61138 w 1161630"/>
                <a:gd name="connsiteY40" fmla="*/ 1539433 h 1979271"/>
                <a:gd name="connsiteX41" fmla="*/ 26414 w 1161630"/>
                <a:gd name="connsiteY41" fmla="*/ 1423686 h 1979271"/>
                <a:gd name="connsiteX42" fmla="*/ 14839 w 1161630"/>
                <a:gd name="connsiteY42" fmla="*/ 601884 h 1979271"/>
                <a:gd name="connsiteX43" fmla="*/ 37988 w 1161630"/>
                <a:gd name="connsiteY43" fmla="*/ 486137 h 1979271"/>
                <a:gd name="connsiteX44" fmla="*/ 49563 w 1161630"/>
                <a:gd name="connsiteY44" fmla="*/ 393539 h 1979271"/>
                <a:gd name="connsiteX45" fmla="*/ 153735 w 1161630"/>
                <a:gd name="connsiteY45" fmla="*/ 196770 h 1979271"/>
                <a:gd name="connsiteX46" fmla="*/ 338930 w 1161630"/>
                <a:gd name="connsiteY46" fmla="*/ 69448 h 1979271"/>
                <a:gd name="connsiteX47" fmla="*/ 431528 w 1161630"/>
                <a:gd name="connsiteY47" fmla="*/ 23150 h 1979271"/>
                <a:gd name="connsiteX48" fmla="*/ 477826 w 1161630"/>
                <a:gd name="connsiteY48" fmla="*/ 11575 h 1979271"/>
                <a:gd name="connsiteX49" fmla="*/ 512551 w 1161630"/>
                <a:gd name="connsiteY49" fmla="*/ 0 h 1979271"/>
                <a:gd name="connsiteX50" fmla="*/ 744044 w 1161630"/>
                <a:gd name="connsiteY50" fmla="*/ 11575 h 1979271"/>
                <a:gd name="connsiteX51" fmla="*/ 767194 w 1161630"/>
                <a:gd name="connsiteY51" fmla="*/ 34724 h 1979271"/>
                <a:gd name="connsiteX52" fmla="*/ 813492 w 1161630"/>
                <a:gd name="connsiteY52" fmla="*/ 57874 h 1979271"/>
                <a:gd name="connsiteX53" fmla="*/ 801918 w 1161630"/>
                <a:gd name="connsiteY53" fmla="*/ 231494 h 1979271"/>
                <a:gd name="connsiteX54" fmla="*/ 778768 w 1161630"/>
                <a:gd name="connsiteY54" fmla="*/ 277793 h 1979271"/>
                <a:gd name="connsiteX55" fmla="*/ 744044 w 1161630"/>
                <a:gd name="connsiteY55" fmla="*/ 277793 h 1979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61630" h="1979271">
                  <a:moveTo>
                    <a:pt x="790343" y="127322"/>
                  </a:moveTo>
                  <a:cubicBezTo>
                    <a:pt x="786485" y="146613"/>
                    <a:pt x="776987" y="165603"/>
                    <a:pt x="778768" y="185195"/>
                  </a:cubicBezTo>
                  <a:cubicBezTo>
                    <a:pt x="780977" y="209496"/>
                    <a:pt x="788985" y="233951"/>
                    <a:pt x="801918" y="254643"/>
                  </a:cubicBezTo>
                  <a:cubicBezTo>
                    <a:pt x="809291" y="266440"/>
                    <a:pt x="823266" y="273971"/>
                    <a:pt x="836642" y="277793"/>
                  </a:cubicBezTo>
                  <a:cubicBezTo>
                    <a:pt x="878118" y="289644"/>
                    <a:pt x="921523" y="293226"/>
                    <a:pt x="963963" y="300942"/>
                  </a:cubicBezTo>
                  <a:cubicBezTo>
                    <a:pt x="971680" y="308658"/>
                    <a:pt x="980296" y="315570"/>
                    <a:pt x="987113" y="324091"/>
                  </a:cubicBezTo>
                  <a:cubicBezTo>
                    <a:pt x="995803" y="334954"/>
                    <a:pt x="1000426" y="348978"/>
                    <a:pt x="1010262" y="358815"/>
                  </a:cubicBezTo>
                  <a:cubicBezTo>
                    <a:pt x="1020099" y="368652"/>
                    <a:pt x="1033411" y="374248"/>
                    <a:pt x="1044986" y="381965"/>
                  </a:cubicBezTo>
                  <a:cubicBezTo>
                    <a:pt x="1058762" y="402629"/>
                    <a:pt x="1085411" y="439494"/>
                    <a:pt x="1091285" y="462988"/>
                  </a:cubicBezTo>
                  <a:cubicBezTo>
                    <a:pt x="1105415" y="519507"/>
                    <a:pt x="1117978" y="630235"/>
                    <a:pt x="1126009" y="694481"/>
                  </a:cubicBezTo>
                  <a:cubicBezTo>
                    <a:pt x="1118292" y="709914"/>
                    <a:pt x="1115060" y="728579"/>
                    <a:pt x="1102859" y="740780"/>
                  </a:cubicBezTo>
                  <a:cubicBezTo>
                    <a:pt x="1094232" y="749407"/>
                    <a:pt x="1076762" y="743728"/>
                    <a:pt x="1068135" y="752355"/>
                  </a:cubicBezTo>
                  <a:cubicBezTo>
                    <a:pt x="1059508" y="760982"/>
                    <a:pt x="1061367" y="775865"/>
                    <a:pt x="1056561" y="787079"/>
                  </a:cubicBezTo>
                  <a:cubicBezTo>
                    <a:pt x="1049764" y="802938"/>
                    <a:pt x="1041128" y="817944"/>
                    <a:pt x="1033411" y="833377"/>
                  </a:cubicBezTo>
                  <a:cubicBezTo>
                    <a:pt x="1029553" y="852668"/>
                    <a:pt x="1025071" y="871845"/>
                    <a:pt x="1021837" y="891251"/>
                  </a:cubicBezTo>
                  <a:cubicBezTo>
                    <a:pt x="1017352" y="918162"/>
                    <a:pt x="1015613" y="945522"/>
                    <a:pt x="1010262" y="972274"/>
                  </a:cubicBezTo>
                  <a:cubicBezTo>
                    <a:pt x="1007869" y="984238"/>
                    <a:pt x="1006309" y="997471"/>
                    <a:pt x="998687" y="1006998"/>
                  </a:cubicBezTo>
                  <a:cubicBezTo>
                    <a:pt x="989997" y="1017861"/>
                    <a:pt x="974650" y="1021241"/>
                    <a:pt x="963963" y="1030147"/>
                  </a:cubicBezTo>
                  <a:cubicBezTo>
                    <a:pt x="951388" y="1040626"/>
                    <a:pt x="940814" y="1053296"/>
                    <a:pt x="929239" y="1064871"/>
                  </a:cubicBezTo>
                  <a:cubicBezTo>
                    <a:pt x="925381" y="1088020"/>
                    <a:pt x="922267" y="1111306"/>
                    <a:pt x="917664" y="1134319"/>
                  </a:cubicBezTo>
                  <a:cubicBezTo>
                    <a:pt x="914544" y="1149918"/>
                    <a:pt x="903671" y="1164895"/>
                    <a:pt x="906090" y="1180618"/>
                  </a:cubicBezTo>
                  <a:cubicBezTo>
                    <a:pt x="911656" y="1216795"/>
                    <a:pt x="929239" y="1250066"/>
                    <a:pt x="940814" y="1284790"/>
                  </a:cubicBezTo>
                  <a:cubicBezTo>
                    <a:pt x="944672" y="1296365"/>
                    <a:pt x="942236" y="1312746"/>
                    <a:pt x="952388" y="1319514"/>
                  </a:cubicBezTo>
                  <a:lnTo>
                    <a:pt x="987113" y="1342664"/>
                  </a:lnTo>
                  <a:cubicBezTo>
                    <a:pt x="994829" y="1358097"/>
                    <a:pt x="999669" y="1375342"/>
                    <a:pt x="1010262" y="1388962"/>
                  </a:cubicBezTo>
                  <a:cubicBezTo>
                    <a:pt x="1027011" y="1410497"/>
                    <a:pt x="1055934" y="1422435"/>
                    <a:pt x="1068135" y="1446836"/>
                  </a:cubicBezTo>
                  <a:cubicBezTo>
                    <a:pt x="1075852" y="1462269"/>
                    <a:pt x="1084277" y="1477367"/>
                    <a:pt x="1091285" y="1493134"/>
                  </a:cubicBezTo>
                  <a:cubicBezTo>
                    <a:pt x="1099724" y="1512121"/>
                    <a:pt x="1103422" y="1533389"/>
                    <a:pt x="1114434" y="1551008"/>
                  </a:cubicBezTo>
                  <a:cubicBezTo>
                    <a:pt x="1123109" y="1564889"/>
                    <a:pt x="1137583" y="1574157"/>
                    <a:pt x="1149158" y="1585732"/>
                  </a:cubicBezTo>
                  <a:cubicBezTo>
                    <a:pt x="1153016" y="1628172"/>
                    <a:pt x="1164973" y="1670649"/>
                    <a:pt x="1160733" y="1713053"/>
                  </a:cubicBezTo>
                  <a:cubicBezTo>
                    <a:pt x="1155644" y="1763941"/>
                    <a:pt x="1129137" y="1825673"/>
                    <a:pt x="1091285" y="1863524"/>
                  </a:cubicBezTo>
                  <a:cubicBezTo>
                    <a:pt x="1077644" y="1877165"/>
                    <a:pt x="1060684" y="1887035"/>
                    <a:pt x="1044986" y="1898248"/>
                  </a:cubicBezTo>
                  <a:cubicBezTo>
                    <a:pt x="1007767" y="1924833"/>
                    <a:pt x="1001085" y="1928315"/>
                    <a:pt x="952388" y="1944547"/>
                  </a:cubicBezTo>
                  <a:cubicBezTo>
                    <a:pt x="937297" y="1949577"/>
                    <a:pt x="921327" y="1951551"/>
                    <a:pt x="906090" y="1956122"/>
                  </a:cubicBezTo>
                  <a:cubicBezTo>
                    <a:pt x="882718" y="1963134"/>
                    <a:pt x="836642" y="1979271"/>
                    <a:pt x="836642" y="1979271"/>
                  </a:cubicBezTo>
                  <a:cubicBezTo>
                    <a:pt x="798060" y="1971555"/>
                    <a:pt x="759234" y="1964969"/>
                    <a:pt x="720895" y="1956122"/>
                  </a:cubicBezTo>
                  <a:cubicBezTo>
                    <a:pt x="655582" y="1941050"/>
                    <a:pt x="718214" y="1945507"/>
                    <a:pt x="639872" y="1932972"/>
                  </a:cubicBezTo>
                  <a:cubicBezTo>
                    <a:pt x="559055" y="1920041"/>
                    <a:pt x="477827" y="1909823"/>
                    <a:pt x="396804" y="1898248"/>
                  </a:cubicBezTo>
                  <a:cubicBezTo>
                    <a:pt x="346647" y="1882815"/>
                    <a:pt x="292712" y="1876504"/>
                    <a:pt x="246333" y="1851950"/>
                  </a:cubicBezTo>
                  <a:cubicBezTo>
                    <a:pt x="224499" y="1840391"/>
                    <a:pt x="213226" y="1814964"/>
                    <a:pt x="200034" y="1794076"/>
                  </a:cubicBezTo>
                  <a:cubicBezTo>
                    <a:pt x="186098" y="1772011"/>
                    <a:pt x="82128" y="1593407"/>
                    <a:pt x="61138" y="1539433"/>
                  </a:cubicBezTo>
                  <a:cubicBezTo>
                    <a:pt x="46538" y="1501891"/>
                    <a:pt x="37989" y="1462268"/>
                    <a:pt x="26414" y="1423686"/>
                  </a:cubicBezTo>
                  <a:cubicBezTo>
                    <a:pt x="-1202" y="1037077"/>
                    <a:pt x="-10528" y="1050039"/>
                    <a:pt x="14839" y="601884"/>
                  </a:cubicBezTo>
                  <a:cubicBezTo>
                    <a:pt x="17063" y="562600"/>
                    <a:pt x="31520" y="524948"/>
                    <a:pt x="37988" y="486137"/>
                  </a:cubicBezTo>
                  <a:cubicBezTo>
                    <a:pt x="43102" y="455454"/>
                    <a:pt x="39726" y="423049"/>
                    <a:pt x="49563" y="393539"/>
                  </a:cubicBezTo>
                  <a:cubicBezTo>
                    <a:pt x="51159" y="388752"/>
                    <a:pt x="136650" y="215169"/>
                    <a:pt x="153735" y="196770"/>
                  </a:cubicBezTo>
                  <a:cubicBezTo>
                    <a:pt x="211818" y="134219"/>
                    <a:pt x="269665" y="111007"/>
                    <a:pt x="338930" y="69448"/>
                  </a:cubicBezTo>
                  <a:cubicBezTo>
                    <a:pt x="392096" y="37548"/>
                    <a:pt x="359014" y="47321"/>
                    <a:pt x="431528" y="23150"/>
                  </a:cubicBezTo>
                  <a:cubicBezTo>
                    <a:pt x="446619" y="18120"/>
                    <a:pt x="462530" y="15945"/>
                    <a:pt x="477826" y="11575"/>
                  </a:cubicBezTo>
                  <a:cubicBezTo>
                    <a:pt x="489558" y="8223"/>
                    <a:pt x="500976" y="3858"/>
                    <a:pt x="512551" y="0"/>
                  </a:cubicBezTo>
                  <a:cubicBezTo>
                    <a:pt x="589715" y="3858"/>
                    <a:pt x="667492" y="1136"/>
                    <a:pt x="744044" y="11575"/>
                  </a:cubicBezTo>
                  <a:cubicBezTo>
                    <a:pt x="754857" y="13049"/>
                    <a:pt x="758114" y="28671"/>
                    <a:pt x="767194" y="34724"/>
                  </a:cubicBezTo>
                  <a:cubicBezTo>
                    <a:pt x="781550" y="44295"/>
                    <a:pt x="798059" y="50157"/>
                    <a:pt x="813492" y="57874"/>
                  </a:cubicBezTo>
                  <a:cubicBezTo>
                    <a:pt x="809634" y="115747"/>
                    <a:pt x="810964" y="174202"/>
                    <a:pt x="801918" y="231494"/>
                  </a:cubicBezTo>
                  <a:cubicBezTo>
                    <a:pt x="799227" y="248538"/>
                    <a:pt x="792242" y="267014"/>
                    <a:pt x="778768" y="277793"/>
                  </a:cubicBezTo>
                  <a:cubicBezTo>
                    <a:pt x="769730" y="285024"/>
                    <a:pt x="755619" y="277793"/>
                    <a:pt x="744044" y="277793"/>
                  </a:cubicBezTo>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1790773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B7DD3-8F45-D864-FFE5-AEDC6E05A4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CC7203-82ED-71A3-45A3-71A1AF86CECD}"/>
              </a:ext>
            </a:extLst>
          </p:cNvPr>
          <p:cNvSpPr>
            <a:spLocks noGrp="1"/>
          </p:cNvSpPr>
          <p:nvPr>
            <p:ph type="title"/>
          </p:nvPr>
        </p:nvSpPr>
        <p:spPr>
          <a:xfrm>
            <a:off x="1303481" y="396526"/>
            <a:ext cx="10515600" cy="1356965"/>
          </a:xfrm>
          <a:solidFill>
            <a:schemeClr val="accent2"/>
          </a:solidFill>
        </p:spPr>
        <p:txBody>
          <a:bodyPr/>
          <a:lstStyle/>
          <a:p>
            <a:r>
              <a:rPr lang="de-DE" b="1" dirty="0">
                <a:latin typeface="Arial" panose="020B0604020202020204" pitchFamily="34" charset="0"/>
                <a:cs typeface="Arial" panose="020B0604020202020204" pitchFamily="34" charset="0"/>
              </a:rPr>
              <a:t>Das System &amp; 11 Kreative Prinzipien</a:t>
            </a:r>
            <a:endParaRPr lang="de-DE" sz="3600" dirty="0">
              <a:latin typeface="Arial" panose="020B0604020202020204" pitchFamily="34" charset="0"/>
              <a:cs typeface="Arial" panose="020B0604020202020204" pitchFamily="34" charset="0"/>
            </a:endParaRPr>
          </a:p>
        </p:txBody>
      </p:sp>
      <p:pic>
        <p:nvPicPr>
          <p:cNvPr id="4" name="Inhaltsplatzhalter 4">
            <a:extLst>
              <a:ext uri="{FF2B5EF4-FFF2-40B4-BE49-F238E27FC236}">
                <a16:creationId xmlns:a16="http://schemas.microsoft.com/office/drawing/2014/main" id="{2F81F556-E93A-137C-299F-7F4E020DEB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sp>
        <p:nvSpPr>
          <p:cNvPr id="6" name="Inhaltsplatzhalter 5">
            <a:extLst>
              <a:ext uri="{FF2B5EF4-FFF2-40B4-BE49-F238E27FC236}">
                <a16:creationId xmlns:a16="http://schemas.microsoft.com/office/drawing/2014/main" id="{934260A1-F028-92F4-BA89-275624FA9742}"/>
              </a:ext>
            </a:extLst>
          </p:cNvPr>
          <p:cNvSpPr txBox="1">
            <a:spLocks noGrp="1"/>
          </p:cNvSpPr>
          <p:nvPr>
            <p:ph idx="1"/>
          </p:nvPr>
        </p:nvSpPr>
        <p:spPr>
          <a:xfrm>
            <a:off x="6946899" y="2072250"/>
            <a:ext cx="4872182" cy="4542782"/>
          </a:xfrm>
          <a:prstGeom prst="rect">
            <a:avLst/>
          </a:prstGeom>
          <a:noFill/>
        </p:spPr>
        <p:txBody>
          <a:bodyPr wrap="square">
            <a:spAutoFit/>
          </a:bodyPr>
          <a:lstStyle/>
          <a:p>
            <a:pPr marL="0" indent="0">
              <a:spcBef>
                <a:spcPts val="0"/>
              </a:spcBef>
              <a:buNone/>
            </a:pPr>
            <a:r>
              <a:rPr lang="de-DE" sz="1800" dirty="0">
                <a:latin typeface="Arial" panose="020B0604020202020204" pitchFamily="34" charset="0"/>
                <a:cs typeface="Arial" panose="020B0604020202020204" pitchFamily="34" charset="0"/>
              </a:rPr>
              <a:t>Der </a:t>
            </a:r>
            <a:r>
              <a:rPr lang="de-DE" sz="1800" b="1" dirty="0">
                <a:latin typeface="Arial" panose="020B0604020202020204" pitchFamily="34" charset="0"/>
                <a:cs typeface="Arial" panose="020B0604020202020204" pitchFamily="34" charset="0"/>
              </a:rPr>
              <a:t>Regelkreis</a:t>
            </a:r>
            <a:r>
              <a:rPr lang="de-DE" sz="1800" dirty="0">
                <a:latin typeface="Arial" panose="020B0604020202020204" pitchFamily="34" charset="0"/>
                <a:cs typeface="Arial" panose="020B0604020202020204" pitchFamily="34" charset="0"/>
              </a:rPr>
              <a:t> bzw. Informations-Kreis wird zwischen den Händen (Aktuatoren) und den Augen (Sensoren) optisch geschlossen.</a:t>
            </a:r>
          </a:p>
          <a:p>
            <a:pPr marL="0" indent="0">
              <a:spcBef>
                <a:spcPts val="0"/>
              </a:spcBef>
              <a:buNone/>
            </a:pP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buNone/>
            </a:pP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buNone/>
            </a:pPr>
            <a:r>
              <a:rPr lang="de-DE" sz="1800" dirty="0">
                <a:latin typeface="Arial" panose="020B0604020202020204" pitchFamily="34" charset="0"/>
                <a:ea typeface="Calibri" panose="020F0502020204030204" pitchFamily="34" charset="0"/>
                <a:cs typeface="Arial" panose="020B0604020202020204" pitchFamily="34" charset="0"/>
              </a:rPr>
              <a:t>R</a:t>
            </a:r>
            <a:r>
              <a:rPr lang="de-DE" sz="1800" dirty="0">
                <a:effectLst/>
                <a:latin typeface="Arial" panose="020B0604020202020204" pitchFamily="34" charset="0"/>
                <a:ea typeface="Calibri" panose="020F0502020204030204" pitchFamily="34" charset="0"/>
                <a:cs typeface="Arial" panose="020B0604020202020204" pitchFamily="34" charset="0"/>
              </a:rPr>
              <a:t>ückgekoppelte Systemeinheit &amp; System-komponenten basieren auf 11 Kreativen Prinzipien:</a:t>
            </a:r>
          </a:p>
          <a:p>
            <a:pPr marL="0" indent="0">
              <a:spcBef>
                <a:spcPts val="0"/>
              </a:spcBef>
              <a:buNone/>
            </a:pPr>
            <a:endParaRPr lang="de-DE" sz="1800" dirty="0">
              <a:effectLst/>
              <a:latin typeface="Arial" panose="020B0604020202020204" pitchFamily="34" charset="0"/>
              <a:ea typeface="Calibri" panose="020F0502020204030204" pitchFamily="34" charset="0"/>
              <a:cs typeface="Arial" panose="020B0604020202020204" pitchFamily="34" charset="0"/>
            </a:endParaRPr>
          </a:p>
          <a:p>
            <a:pPr marL="0" indent="0">
              <a:spcBef>
                <a:spcPts val="0"/>
              </a:spcBef>
              <a:spcAft>
                <a:spcPts val="600"/>
              </a:spcAft>
              <a:buNone/>
            </a:pPr>
            <a:r>
              <a:rPr lang="de-DE" sz="18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Hülle: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Abgrenzung</a:t>
            </a:r>
            <a:r>
              <a:rPr lang="de-DE" sz="1800" dirty="0">
                <a:latin typeface="Arial" panose="020B0604020202020204" pitchFamily="34" charset="0"/>
                <a:ea typeface="Calibri" panose="020F0502020204030204" pitchFamily="34" charset="0"/>
                <a:cs typeface="Arial" panose="020B0604020202020204" pitchFamily="34" charset="0"/>
              </a:rPr>
              <a:t> &amp;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Hierarchie</a:t>
            </a: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spcAft>
                <a:spcPts val="600"/>
              </a:spcAft>
              <a:buNone/>
            </a:pPr>
            <a:r>
              <a:rPr lang="de-DE" sz="1800" dirty="0">
                <a:latin typeface="Arial" panose="020B0604020202020204" pitchFamily="34" charset="0"/>
                <a:ea typeface="Calibri" panose="020F0502020204030204" pitchFamily="34" charset="0"/>
                <a:cs typeface="Arial" panose="020B0604020202020204" pitchFamily="34" charset="0"/>
              </a:rPr>
              <a:t>Sensor: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Kontrast</a:t>
            </a: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spcAft>
                <a:spcPts val="600"/>
              </a:spcAft>
              <a:buNone/>
            </a:pPr>
            <a:r>
              <a:rPr lang="de-DE" sz="1800" dirty="0">
                <a:latin typeface="Arial" panose="020B0604020202020204" pitchFamily="34" charset="0"/>
                <a:ea typeface="Calibri" panose="020F0502020204030204" pitchFamily="34" charset="0"/>
                <a:cs typeface="Arial" panose="020B0604020202020204" pitchFamily="34" charset="0"/>
              </a:rPr>
              <a:t>Aktuator: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Kraft</a:t>
            </a:r>
            <a:r>
              <a:rPr lang="de-DE" sz="1800" dirty="0">
                <a:latin typeface="Arial" panose="020B0604020202020204" pitchFamily="34" charset="0"/>
                <a:ea typeface="Calibri" panose="020F0502020204030204" pitchFamily="34" charset="0"/>
                <a:cs typeface="Arial" panose="020B0604020202020204" pitchFamily="34" charset="0"/>
              </a:rPr>
              <a:t> &amp;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Bewegung</a:t>
            </a:r>
            <a:r>
              <a:rPr lang="de-DE" sz="1800" dirty="0">
                <a:latin typeface="Arial" panose="020B0604020202020204" pitchFamily="34" charset="0"/>
                <a:ea typeface="Calibri" panose="020F0502020204030204" pitchFamily="34" charset="0"/>
                <a:cs typeface="Arial" panose="020B0604020202020204" pitchFamily="34" charset="0"/>
              </a:rPr>
              <a:t> </a:t>
            </a:r>
          </a:p>
          <a:p>
            <a:pPr marL="0" indent="0">
              <a:spcBef>
                <a:spcPts val="0"/>
              </a:spcBef>
              <a:spcAft>
                <a:spcPts val="600"/>
              </a:spcAft>
              <a:buNone/>
            </a:pPr>
            <a:r>
              <a:rPr lang="de-DE" sz="1800" dirty="0">
                <a:latin typeface="Arial" panose="020B0604020202020204" pitchFamily="34" charset="0"/>
                <a:ea typeface="Calibri" panose="020F0502020204030204" pitchFamily="34" charset="0"/>
                <a:cs typeface="Arial" panose="020B0604020202020204" pitchFamily="34" charset="0"/>
              </a:rPr>
              <a:t>Kontroller/Adapter: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Elastizität</a:t>
            </a:r>
            <a:r>
              <a:rPr lang="de-DE" sz="1800" dirty="0">
                <a:latin typeface="Arial" panose="020B0604020202020204" pitchFamily="34" charset="0"/>
                <a:ea typeface="Calibri" panose="020F0502020204030204" pitchFamily="34" charset="0"/>
                <a:cs typeface="Arial" panose="020B0604020202020204" pitchFamily="34" charset="0"/>
              </a:rPr>
              <a:t> (Anpassung)</a:t>
            </a:r>
          </a:p>
          <a:p>
            <a:pPr marL="0" indent="0">
              <a:spcBef>
                <a:spcPts val="0"/>
              </a:spcBef>
              <a:spcAft>
                <a:spcPts val="600"/>
              </a:spcAft>
              <a:buNone/>
            </a:pPr>
            <a:r>
              <a:rPr lang="de-DE" sz="1800" dirty="0">
                <a:latin typeface="Arial" panose="020B0604020202020204" pitchFamily="34" charset="0"/>
                <a:ea typeface="Calibri" panose="020F0502020204030204" pitchFamily="34" charset="0"/>
                <a:cs typeface="Arial" panose="020B0604020202020204" pitchFamily="34" charset="0"/>
              </a:rPr>
              <a:t>Exekutiv Speicher: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Speicher</a:t>
            </a:r>
            <a:r>
              <a:rPr lang="de-DE" sz="1800" dirty="0">
                <a:latin typeface="Arial" panose="020B0604020202020204" pitchFamily="34" charset="0"/>
                <a:ea typeface="Calibri" panose="020F0502020204030204" pitchFamily="34" charset="0"/>
                <a:cs typeface="Arial" panose="020B0604020202020204" pitchFamily="34" charset="0"/>
              </a:rPr>
              <a:t> &amp;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Plan</a:t>
            </a: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spcAft>
                <a:spcPts val="600"/>
              </a:spcAft>
              <a:buNone/>
            </a:pPr>
            <a:r>
              <a:rPr lang="de-DE" sz="1800" dirty="0">
                <a:solidFill>
                  <a:srgbClr val="7C9CD6"/>
                </a:solidFill>
                <a:latin typeface="Arial" panose="020B0604020202020204" pitchFamily="34" charset="0"/>
                <a:ea typeface="Calibri" panose="020F0502020204030204" pitchFamily="34" charset="0"/>
                <a:cs typeface="Arial" panose="020B0604020202020204" pitchFamily="34" charset="0"/>
              </a:rPr>
              <a:t>Energieversorgung:</a:t>
            </a:r>
            <a:r>
              <a:rPr lang="de-DE" sz="1800" dirty="0">
                <a:latin typeface="Arial" panose="020B0604020202020204" pitchFamily="34" charset="0"/>
                <a:ea typeface="Calibri" panose="020F0502020204030204" pitchFamily="34" charset="0"/>
                <a:cs typeface="Arial" panose="020B0604020202020204" pitchFamily="34" charset="0"/>
              </a:rPr>
              <a:t>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Ressourcen</a:t>
            </a:r>
            <a:endParaRPr lang="de-DE" sz="1800"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spcAft>
                <a:spcPts val="600"/>
              </a:spcAft>
              <a:buNone/>
            </a:pPr>
            <a:r>
              <a:rPr lang="de-DE" sz="1800" dirty="0">
                <a:solidFill>
                  <a:schemeClr val="accent2"/>
                </a:solidFill>
                <a:latin typeface="Arial" panose="020B0604020202020204" pitchFamily="34" charset="0"/>
                <a:ea typeface="Calibri" panose="020F0502020204030204" pitchFamily="34" charset="0"/>
                <a:cs typeface="Arial" panose="020B0604020202020204" pitchFamily="34" charset="0"/>
              </a:rPr>
              <a:t>Informationsfluss: </a:t>
            </a:r>
            <a:r>
              <a:rPr lang="de-DE" sz="1800" dirty="0">
                <a:highlight>
                  <a:srgbClr val="FFFF00"/>
                </a:highlight>
                <a:latin typeface="Arial" panose="020B0604020202020204" pitchFamily="34" charset="0"/>
                <a:ea typeface="Calibri" panose="020F0502020204030204" pitchFamily="34" charset="0"/>
                <a:cs typeface="Arial" panose="020B0604020202020204" pitchFamily="34" charset="0"/>
              </a:rPr>
              <a:t>Direktional</a:t>
            </a:r>
            <a:r>
              <a:rPr lang="de-DE" sz="1800" dirty="0">
                <a:latin typeface="Arial" panose="020B0604020202020204" pitchFamily="34" charset="0"/>
                <a:ea typeface="Calibri" panose="020F0502020204030204" pitchFamily="34" charset="0"/>
                <a:cs typeface="Arial" panose="020B0604020202020204" pitchFamily="34" charset="0"/>
              </a:rPr>
              <a:t> &amp; </a:t>
            </a:r>
            <a:r>
              <a:rPr lang="de-DE" sz="1800" dirty="0">
                <a:effectLst/>
                <a:highlight>
                  <a:srgbClr val="FFFF00"/>
                </a:highlight>
                <a:latin typeface="Arial" panose="020B0604020202020204" pitchFamily="34" charset="0"/>
                <a:ea typeface="Calibri" panose="020F0502020204030204" pitchFamily="34" charset="0"/>
                <a:cs typeface="Arial" panose="020B0604020202020204" pitchFamily="34" charset="0"/>
              </a:rPr>
              <a:t>Rückkopplung</a:t>
            </a:r>
          </a:p>
        </p:txBody>
      </p:sp>
      <p:pic>
        <p:nvPicPr>
          <p:cNvPr id="10" name="Grafik 9">
            <a:extLst>
              <a:ext uri="{FF2B5EF4-FFF2-40B4-BE49-F238E27FC236}">
                <a16:creationId xmlns:a16="http://schemas.microsoft.com/office/drawing/2014/main" id="{85E3A8E4-16B1-BB98-2FBE-C0518E059BD0}"/>
              </a:ext>
            </a:extLst>
          </p:cNvPr>
          <p:cNvPicPr>
            <a:picLocks noChangeAspect="1"/>
          </p:cNvPicPr>
          <p:nvPr/>
        </p:nvPicPr>
        <p:blipFill>
          <a:blip r:embed="rId4"/>
          <a:stretch>
            <a:fillRect/>
          </a:stretch>
        </p:blipFill>
        <p:spPr>
          <a:xfrm>
            <a:off x="152154" y="1932337"/>
            <a:ext cx="6629029" cy="4682695"/>
          </a:xfrm>
          <a:prstGeom prst="rect">
            <a:avLst/>
          </a:prstGeom>
        </p:spPr>
      </p:pic>
      <p:sp>
        <p:nvSpPr>
          <p:cNvPr id="5" name="Textfeld 4">
            <a:extLst>
              <a:ext uri="{FF2B5EF4-FFF2-40B4-BE49-F238E27FC236}">
                <a16:creationId xmlns:a16="http://schemas.microsoft.com/office/drawing/2014/main" id="{C6A4FA68-6EFA-7B64-B58E-222DE15F7834}"/>
              </a:ext>
            </a:extLst>
          </p:cNvPr>
          <p:cNvSpPr txBox="1"/>
          <p:nvPr/>
        </p:nvSpPr>
        <p:spPr>
          <a:xfrm>
            <a:off x="4646141" y="6030257"/>
            <a:ext cx="1783492" cy="584775"/>
          </a:xfrm>
          <a:prstGeom prst="rect">
            <a:avLst/>
          </a:prstGeom>
          <a:solidFill>
            <a:srgbClr val="FFFF00"/>
          </a:solidFill>
          <a:ln w="19050">
            <a:solidFill>
              <a:schemeClr val="accent2"/>
            </a:solidFill>
          </a:ln>
        </p:spPr>
        <p:txBody>
          <a:bodyPr wrap="square">
            <a:spAutoFit/>
          </a:bodyPr>
          <a:lstStyle/>
          <a:p>
            <a:r>
              <a:rPr lang="de-DE" sz="16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Unidirektionaler Informationsfluss</a:t>
            </a:r>
            <a:endParaRPr lang="de-DE" sz="1600" dirty="0">
              <a:solidFill>
                <a:schemeClr val="accent2"/>
              </a:solidFill>
            </a:endParaRPr>
          </a:p>
        </p:txBody>
      </p:sp>
    </p:spTree>
    <p:extLst>
      <p:ext uri="{BB962C8B-B14F-4D97-AF65-F5344CB8AC3E}">
        <p14:creationId xmlns:p14="http://schemas.microsoft.com/office/powerpoint/2010/main" val="1933222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1C0D7-A560-4D4A-C986-C3E56D872E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C57762-324C-A20B-A7C3-E5C70F07BC0E}"/>
              </a:ext>
            </a:extLst>
          </p:cNvPr>
          <p:cNvSpPr>
            <a:spLocks noGrp="1"/>
          </p:cNvSpPr>
          <p:nvPr>
            <p:ph type="title"/>
          </p:nvPr>
        </p:nvSpPr>
        <p:spPr>
          <a:xfrm>
            <a:off x="1303481" y="396526"/>
            <a:ext cx="10515600" cy="1356965"/>
          </a:xfrm>
          <a:solidFill>
            <a:schemeClr val="accent4">
              <a:lumMod val="60000"/>
              <a:lumOff val="40000"/>
            </a:schemeClr>
          </a:solidFill>
        </p:spPr>
        <p:txBody>
          <a:bodyPr/>
          <a:lstStyle/>
          <a:p>
            <a:r>
              <a:rPr lang="de-DE" b="1" dirty="0">
                <a:solidFill>
                  <a:schemeClr val="accent4">
                    <a:lumMod val="50000"/>
                  </a:schemeClr>
                </a:solidFill>
                <a:latin typeface="Arial" panose="020B0604020202020204" pitchFamily="34" charset="0"/>
                <a:cs typeface="Arial" panose="020B0604020202020204" pitchFamily="34" charset="0"/>
              </a:rPr>
              <a:t>Mentales Training</a:t>
            </a:r>
            <a:endParaRPr lang="de-DE" sz="3600" dirty="0">
              <a:solidFill>
                <a:schemeClr val="accent4">
                  <a:lumMod val="50000"/>
                </a:schemeClr>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72E71DE6-952B-C449-3816-8AE14686036E}"/>
              </a:ext>
            </a:extLst>
          </p:cNvPr>
          <p:cNvSpPr>
            <a:spLocks noGrp="1"/>
          </p:cNvSpPr>
          <p:nvPr>
            <p:ph idx="1"/>
          </p:nvPr>
        </p:nvSpPr>
        <p:spPr>
          <a:xfrm>
            <a:off x="1303481" y="1944380"/>
            <a:ext cx="5109519" cy="4262704"/>
          </a:xfrm>
        </p:spPr>
        <p:txBody>
          <a:bodyPr>
            <a:noAutofit/>
          </a:bodyPr>
          <a:lstStyle/>
          <a:p>
            <a:pPr marL="0" indent="0">
              <a:buNone/>
            </a:pPr>
            <a:r>
              <a:rPr lang="de-DE" sz="2000" b="1" dirty="0">
                <a:solidFill>
                  <a:srgbClr val="202122"/>
                </a:solidFill>
                <a:latin typeface="Arial" panose="020B0604020202020204" pitchFamily="34" charset="0"/>
              </a:rPr>
              <a:t>Methodik</a:t>
            </a:r>
          </a:p>
          <a:p>
            <a:pPr marL="0" indent="0">
              <a:lnSpc>
                <a:spcPct val="100000"/>
              </a:lnSpc>
              <a:spcBef>
                <a:spcPts val="600"/>
              </a:spcBef>
              <a:spcAft>
                <a:spcPts val="600"/>
              </a:spcAft>
              <a:buNone/>
            </a:pPr>
            <a:r>
              <a:rPr lang="de-DE" sz="1800" dirty="0">
                <a:highlight>
                  <a:srgbClr val="FFFF00"/>
                </a:highlight>
                <a:latin typeface="Arial" panose="020B0604020202020204" pitchFamily="34" charset="0"/>
                <a:cs typeface="Arial" panose="020B0604020202020204" pitchFamily="34" charset="0"/>
              </a:rPr>
              <a:t>Wiederholtes</a:t>
            </a:r>
            <a:r>
              <a:rPr lang="de-DE" sz="1800" dirty="0">
                <a:latin typeface="Arial" panose="020B0604020202020204" pitchFamily="34" charset="0"/>
                <a:cs typeface="Arial" panose="020B0604020202020204" pitchFamily="34" charset="0"/>
              </a:rPr>
              <a:t> gedankliches Durchgehen eines Bewegungsablaufs - ohne tatsächlich eine aktive Bewegung auszuführen.</a:t>
            </a:r>
          </a:p>
          <a:p>
            <a:pPr marL="0" indent="0">
              <a:spcBef>
                <a:spcPts val="600"/>
              </a:spcBef>
              <a:spcAft>
                <a:spcPts val="600"/>
              </a:spcAft>
              <a:buNone/>
            </a:pPr>
            <a:r>
              <a:rPr lang="de-DE" sz="1800" b="1" dirty="0">
                <a:latin typeface="Arial" panose="020B0604020202020204" pitchFamily="34" charset="0"/>
                <a:cs typeface="Arial" panose="020B0604020202020204" pitchFamily="34" charset="0"/>
              </a:rPr>
              <a:t>Ziel</a:t>
            </a:r>
          </a:p>
          <a:p>
            <a:pPr marL="0" indent="0">
              <a:spcBef>
                <a:spcPts val="600"/>
              </a:spcBef>
              <a:buNone/>
            </a:pPr>
            <a:r>
              <a:rPr lang="de-DE" sz="1800" dirty="0">
                <a:latin typeface="Arial" panose="020B0604020202020204" pitchFamily="34" charset="0"/>
                <a:cs typeface="Arial" panose="020B0604020202020204" pitchFamily="34" charset="0"/>
              </a:rPr>
              <a:t>Optimierung sportlicher Bewegungsabläufe</a:t>
            </a:r>
          </a:p>
          <a:p>
            <a:pPr>
              <a:spcBef>
                <a:spcPts val="600"/>
              </a:spcBef>
              <a:buFont typeface="Symbol" panose="05050102010706020507" pitchFamily="18" charset="2"/>
              <a:buChar char="Þ"/>
            </a:pPr>
            <a:r>
              <a:rPr lang="de-DE" sz="1800" dirty="0">
                <a:latin typeface="Arial" panose="020B0604020202020204" pitchFamily="34" charset="0"/>
                <a:cs typeface="Arial" panose="020B0604020202020204" pitchFamily="34" charset="0"/>
              </a:rPr>
              <a:t> </a:t>
            </a:r>
            <a:r>
              <a:rPr lang="de-DE" sz="1800" dirty="0">
                <a:highlight>
                  <a:srgbClr val="FFFF00"/>
                </a:highlight>
                <a:latin typeface="Arial" panose="020B0604020202020204" pitchFamily="34" charset="0"/>
                <a:cs typeface="Arial" panose="020B0604020202020204" pitchFamily="34" charset="0"/>
              </a:rPr>
              <a:t>Vorbereitung</a:t>
            </a:r>
            <a:r>
              <a:rPr lang="de-DE" sz="1800" dirty="0">
                <a:latin typeface="Arial" panose="020B0604020202020204" pitchFamily="34" charset="0"/>
                <a:cs typeface="Arial" panose="020B0604020202020204" pitchFamily="34" charset="0"/>
              </a:rPr>
              <a:t> auf eine optimierte, spontane </a:t>
            </a:r>
          </a:p>
          <a:p>
            <a:pPr marL="0" indent="0">
              <a:spcBef>
                <a:spcPts val="600"/>
              </a:spcBef>
              <a:spcAft>
                <a:spcPts val="600"/>
              </a:spcAft>
              <a:buNone/>
            </a:pPr>
            <a:r>
              <a:rPr lang="de-DE" sz="1800" dirty="0">
                <a:latin typeface="Arial" panose="020B0604020202020204" pitchFamily="34" charset="0"/>
                <a:cs typeface="Arial" panose="020B0604020202020204" pitchFamily="34" charset="0"/>
              </a:rPr>
              <a:t>     Anwendung (</a:t>
            </a:r>
            <a:r>
              <a:rPr lang="de-DE" sz="1800" dirty="0" err="1">
                <a:latin typeface="Arial" panose="020B0604020202020204" pitchFamily="34" charset="0"/>
                <a:cs typeface="Arial" panose="020B0604020202020204" pitchFamily="34" charset="0"/>
              </a:rPr>
              <a:t>Realfall</a:t>
            </a:r>
            <a:r>
              <a:rPr lang="de-DE" sz="1800" dirty="0">
                <a:latin typeface="Arial" panose="020B0604020202020204" pitchFamily="34" charset="0"/>
                <a:cs typeface="Arial" panose="020B0604020202020204" pitchFamily="34" charset="0"/>
              </a:rPr>
              <a:t>)</a:t>
            </a:r>
            <a:endParaRPr lang="de-DE" sz="1800" b="1" dirty="0">
              <a:solidFill>
                <a:srgbClr val="202122"/>
              </a:solidFill>
              <a:latin typeface="Arial" panose="020B0604020202020204" pitchFamily="34" charset="0"/>
              <a:cs typeface="Arial" panose="020B0604020202020204" pitchFamily="34" charset="0"/>
            </a:endParaRPr>
          </a:p>
          <a:p>
            <a:pPr marL="0" indent="0">
              <a:spcBef>
                <a:spcPts val="600"/>
              </a:spcBef>
              <a:spcAft>
                <a:spcPts val="600"/>
              </a:spcAft>
              <a:buNone/>
            </a:pPr>
            <a:r>
              <a:rPr lang="de-DE" sz="1800" b="1" dirty="0">
                <a:solidFill>
                  <a:srgbClr val="202122"/>
                </a:solidFill>
                <a:latin typeface="Arial" panose="020B0604020202020204" pitchFamily="34" charset="0"/>
              </a:rPr>
              <a:t>Mentales Training </a:t>
            </a:r>
            <a:r>
              <a:rPr lang="de-DE" sz="1800" dirty="0">
                <a:solidFill>
                  <a:srgbClr val="202122"/>
                </a:solidFill>
                <a:latin typeface="Arial" panose="020B0604020202020204" pitchFamily="34" charset="0"/>
              </a:rPr>
              <a:t>=</a:t>
            </a:r>
            <a:r>
              <a:rPr lang="de-DE" sz="1800" b="1" dirty="0">
                <a:solidFill>
                  <a:srgbClr val="202122"/>
                </a:solidFill>
                <a:latin typeface="Arial" panose="020B0604020202020204" pitchFamily="34" charset="0"/>
              </a:rPr>
              <a:t> </a:t>
            </a:r>
            <a:r>
              <a:rPr lang="de-DE" sz="1800" dirty="0">
                <a:solidFill>
                  <a:srgbClr val="202122"/>
                </a:solidFill>
                <a:highlight>
                  <a:srgbClr val="FFFF00"/>
                </a:highlight>
                <a:latin typeface="Arial" panose="020B0604020202020204" pitchFamily="34" charset="0"/>
              </a:rPr>
              <a:t>Vorbereitung</a:t>
            </a:r>
          </a:p>
          <a:p>
            <a:pPr marL="0" indent="0">
              <a:spcBef>
                <a:spcPts val="0"/>
              </a:spcBef>
              <a:buNone/>
            </a:pPr>
            <a:endParaRPr lang="de-DE" sz="800" dirty="0">
              <a:solidFill>
                <a:srgbClr val="202122"/>
              </a:solidFill>
              <a:highlight>
                <a:srgbClr val="FFFF00"/>
              </a:highlight>
              <a:latin typeface="Arial" panose="020B0604020202020204" pitchFamily="34" charset="0"/>
            </a:endParaRPr>
          </a:p>
          <a:p>
            <a:pPr marL="0" indent="0">
              <a:spcBef>
                <a:spcPts val="0"/>
              </a:spcBef>
              <a:buNone/>
            </a:pPr>
            <a:endParaRPr lang="de-DE" sz="800" dirty="0">
              <a:solidFill>
                <a:srgbClr val="202122"/>
              </a:solidFill>
              <a:highlight>
                <a:srgbClr val="FFFF00"/>
              </a:highlight>
              <a:latin typeface="Arial" panose="020B0604020202020204" pitchFamily="34" charset="0"/>
            </a:endParaRPr>
          </a:p>
          <a:p>
            <a:pPr marL="0" indent="0">
              <a:spcBef>
                <a:spcPts val="0"/>
              </a:spcBef>
              <a:buNone/>
            </a:pPr>
            <a:endParaRPr lang="de-DE" sz="800" b="1" dirty="0">
              <a:solidFill>
                <a:srgbClr val="202122"/>
              </a:solidFill>
              <a:latin typeface="Arial" panose="020B0604020202020204" pitchFamily="34" charset="0"/>
              <a:cs typeface="Arial" panose="020B0604020202020204" pitchFamily="34" charset="0"/>
            </a:endParaRPr>
          </a:p>
          <a:p>
            <a:pPr marL="0" indent="0">
              <a:spcBef>
                <a:spcPts val="600"/>
              </a:spcBef>
              <a:spcAft>
                <a:spcPts val="600"/>
              </a:spcAft>
              <a:buNone/>
            </a:pPr>
            <a:r>
              <a:rPr lang="de-DE" sz="1600" b="1" dirty="0">
                <a:solidFill>
                  <a:schemeClr val="bg1">
                    <a:lumMod val="50000"/>
                  </a:schemeClr>
                </a:solidFill>
                <a:latin typeface="Arial" panose="020B0604020202020204" pitchFamily="34" charset="0"/>
                <a:cs typeface="Arial" panose="020B0604020202020204" pitchFamily="34" charset="0"/>
              </a:rPr>
              <a:t>Voraussetzung</a:t>
            </a:r>
            <a:endParaRPr lang="de-DE" sz="1600" dirty="0">
              <a:solidFill>
                <a:schemeClr val="bg1">
                  <a:lumMod val="50000"/>
                </a:schemeClr>
              </a:solidFill>
              <a:latin typeface="Arial" panose="020B0604020202020204" pitchFamily="34" charset="0"/>
              <a:cs typeface="Arial" panose="020B0604020202020204" pitchFamily="34" charset="0"/>
            </a:endParaRPr>
          </a:p>
          <a:p>
            <a:pPr marL="0" indent="0">
              <a:spcBef>
                <a:spcPts val="0"/>
              </a:spcBef>
              <a:buNone/>
            </a:pPr>
            <a:r>
              <a:rPr lang="de-DE" sz="1600" dirty="0">
                <a:solidFill>
                  <a:schemeClr val="bg1">
                    <a:lumMod val="50000"/>
                  </a:schemeClr>
                </a:solidFill>
                <a:latin typeface="Arial" panose="020B0604020202020204" pitchFamily="34" charset="0"/>
                <a:cs typeface="Arial" panose="020B0604020202020204" pitchFamily="34" charset="0"/>
              </a:rPr>
              <a:t>Beherrschung von Entspannungstechniken</a:t>
            </a:r>
          </a:p>
          <a:p>
            <a:pPr marL="0" indent="0">
              <a:spcBef>
                <a:spcPts val="0"/>
              </a:spcBef>
              <a:spcAft>
                <a:spcPts val="600"/>
              </a:spcAft>
              <a:buNone/>
            </a:pPr>
            <a:r>
              <a:rPr lang="de-DE" sz="1600" dirty="0">
                <a:solidFill>
                  <a:schemeClr val="bg1">
                    <a:lumMod val="50000"/>
                  </a:schemeClr>
                </a:solidFill>
                <a:highlight>
                  <a:srgbClr val="FFFF00"/>
                </a:highlight>
                <a:latin typeface="Arial" panose="020B0604020202020204" pitchFamily="34" charset="0"/>
                <a:cs typeface="Arial" panose="020B0604020202020204" pitchFamily="34" charset="0"/>
              </a:rPr>
              <a:t>(Kontrast)</a:t>
            </a:r>
          </a:p>
        </p:txBody>
      </p:sp>
      <p:pic>
        <p:nvPicPr>
          <p:cNvPr id="4" name="Inhaltsplatzhalter 4">
            <a:extLst>
              <a:ext uri="{FF2B5EF4-FFF2-40B4-BE49-F238E27FC236}">
                <a16:creationId xmlns:a16="http://schemas.microsoft.com/office/drawing/2014/main" id="{B13F1372-F8C4-0CCC-FAA6-791FBF4B78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pic>
        <p:nvPicPr>
          <p:cNvPr id="5" name="Grafik 4" descr="Gehirn mit einfarbiger Füllung">
            <a:extLst>
              <a:ext uri="{FF2B5EF4-FFF2-40B4-BE49-F238E27FC236}">
                <a16:creationId xmlns:a16="http://schemas.microsoft.com/office/drawing/2014/main" id="{17D471F2-8F63-0E4F-8732-92E97FBD84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0299754" y="365125"/>
            <a:ext cx="1410973" cy="1356965"/>
          </a:xfrm>
          <a:prstGeom prst="rect">
            <a:avLst/>
          </a:prstGeom>
        </p:spPr>
      </p:pic>
      <p:sp>
        <p:nvSpPr>
          <p:cNvPr id="7" name="Textfeld 6">
            <a:extLst>
              <a:ext uri="{FF2B5EF4-FFF2-40B4-BE49-F238E27FC236}">
                <a16:creationId xmlns:a16="http://schemas.microsoft.com/office/drawing/2014/main" id="{D8DDF0D5-AF10-022C-79DA-2410325C8347}"/>
              </a:ext>
            </a:extLst>
          </p:cNvPr>
          <p:cNvSpPr txBox="1"/>
          <p:nvPr/>
        </p:nvSpPr>
        <p:spPr>
          <a:xfrm>
            <a:off x="6306281" y="1944380"/>
            <a:ext cx="5525000" cy="4724370"/>
          </a:xfrm>
          <a:prstGeom prst="rect">
            <a:avLst/>
          </a:prstGeom>
          <a:noFill/>
        </p:spPr>
        <p:txBody>
          <a:bodyPr wrap="square">
            <a:spAutoFit/>
          </a:bodyPr>
          <a:lstStyle/>
          <a:p>
            <a:pPr>
              <a:spcAft>
                <a:spcPts val="600"/>
              </a:spcAft>
            </a:pPr>
            <a:r>
              <a:rPr lang="de-DE" sz="2000" b="1" dirty="0">
                <a:latin typeface="Arial" panose="020B0604020202020204" pitchFamily="34" charset="0"/>
                <a:cs typeface="Arial" panose="020B0604020202020204" pitchFamily="34" charset="0"/>
              </a:rPr>
              <a:t>Vorbereitung</a:t>
            </a:r>
          </a:p>
          <a:p>
            <a:r>
              <a:rPr lang="de-DE" dirty="0">
                <a:latin typeface="Arial" panose="020B0604020202020204" pitchFamily="34" charset="0"/>
                <a:cs typeface="Arial" panose="020B0604020202020204" pitchFamily="34" charset="0"/>
              </a:rPr>
              <a:t>Erarbeiten einer Bewegungsvorstellung</a:t>
            </a:r>
          </a:p>
          <a:p>
            <a:pPr marL="285750" indent="-285750">
              <a:spcBef>
                <a:spcPts val="600"/>
              </a:spcBef>
              <a:buFont typeface="Arial" panose="020B0604020202020204" pitchFamily="34" charset="0"/>
              <a:buChar char="•"/>
            </a:pPr>
            <a:r>
              <a:rPr lang="de-DE" dirty="0">
                <a:latin typeface="Arial" panose="020B0604020202020204" pitchFamily="34" charset="0"/>
                <a:cs typeface="Arial" panose="020B0604020202020204" pitchFamily="34" charset="0"/>
              </a:rPr>
              <a:t>Detaillierte Beschreibung (</a:t>
            </a:r>
            <a:r>
              <a:rPr lang="de-DE" dirty="0">
                <a:highlight>
                  <a:srgbClr val="FFFF00"/>
                </a:highlight>
                <a:latin typeface="Arial" panose="020B0604020202020204" pitchFamily="34" charset="0"/>
                <a:cs typeface="Arial" panose="020B0604020202020204" pitchFamily="34" charset="0"/>
              </a:rPr>
              <a:t>Teilen</a:t>
            </a:r>
            <a:r>
              <a:rPr lang="de-DE" dirty="0">
                <a:latin typeface="Arial" panose="020B0604020202020204" pitchFamily="34" charset="0"/>
                <a:cs typeface="Arial" panose="020B0604020202020204" pitchFamily="34" charset="0"/>
              </a:rPr>
              <a:t>) des Bewegungsablaufs (Innensicht)</a:t>
            </a:r>
          </a:p>
          <a:p>
            <a:pPr marL="285750" indent="-285750">
              <a:spcBef>
                <a:spcPts val="600"/>
              </a:spcBef>
              <a:buFont typeface="Arial" panose="020B0604020202020204" pitchFamily="34" charset="0"/>
              <a:buChar char="•"/>
            </a:pPr>
            <a:r>
              <a:rPr lang="de-DE" dirty="0">
                <a:latin typeface="Arial" panose="020B0604020202020204" pitchFamily="34" charset="0"/>
                <a:cs typeface="Arial" panose="020B0604020202020204" pitchFamily="34" charset="0"/>
              </a:rPr>
              <a:t>Einzelschritte in 4 Bewegungs-</a:t>
            </a:r>
            <a:r>
              <a:rPr lang="de-DE" dirty="0">
                <a:highlight>
                  <a:srgbClr val="FFFF00"/>
                </a:highlight>
                <a:latin typeface="Arial" panose="020B0604020202020204" pitchFamily="34" charset="0"/>
                <a:cs typeface="Arial" panose="020B0604020202020204" pitchFamily="34" charset="0"/>
              </a:rPr>
              <a:t>Phasen</a:t>
            </a:r>
          </a:p>
          <a:p>
            <a:r>
              <a:rPr lang="de-DE" sz="1600" dirty="0">
                <a:latin typeface="Arial" panose="020B0604020202020204" pitchFamily="34" charset="0"/>
                <a:cs typeface="Arial" panose="020B0604020202020204" pitchFamily="34" charset="0"/>
              </a:rPr>
              <a:t>     z.B.: </a:t>
            </a:r>
            <a:r>
              <a:rPr lang="de-DE" sz="1400" dirty="0">
                <a:latin typeface="Arial" panose="020B0604020202020204" pitchFamily="34" charset="0"/>
                <a:cs typeface="Arial" panose="020B0604020202020204" pitchFamily="34" charset="0"/>
              </a:rPr>
              <a:t>Ausgangsstellung – Vorbereitung – energetisierte Position  </a:t>
            </a:r>
          </a:p>
          <a:p>
            <a:r>
              <a:rPr lang="de-DE" sz="1400" dirty="0">
                <a:latin typeface="Arial" panose="020B0604020202020204" pitchFamily="34" charset="0"/>
                <a:cs typeface="Arial" panose="020B0604020202020204" pitchFamily="34" charset="0"/>
              </a:rPr>
              <a:t>                – Ausführungsdynamik</a:t>
            </a:r>
          </a:p>
          <a:p>
            <a:pPr marL="285750" indent="-285750">
              <a:spcBef>
                <a:spcPts val="600"/>
              </a:spcBef>
              <a:buFont typeface="Arial" panose="020B0604020202020204" pitchFamily="34" charset="0"/>
              <a:buChar char="•"/>
            </a:pPr>
            <a:r>
              <a:rPr lang="de-DE" dirty="0">
                <a:latin typeface="Arial" panose="020B0604020202020204" pitchFamily="34" charset="0"/>
                <a:cs typeface="Arial" panose="020B0604020202020204" pitchFamily="34" charset="0"/>
              </a:rPr>
              <a:t>Definition der Knotenpunkte (</a:t>
            </a:r>
            <a:r>
              <a:rPr lang="de-DE" dirty="0">
                <a:highlight>
                  <a:srgbClr val="FFFF00"/>
                </a:highlight>
                <a:latin typeface="Arial" panose="020B0604020202020204" pitchFamily="34" charset="0"/>
                <a:cs typeface="Arial" panose="020B0604020202020204" pitchFamily="34" charset="0"/>
              </a:rPr>
              <a:t>Fokus</a:t>
            </a:r>
            <a:r>
              <a:rPr lang="de-DE" dirty="0">
                <a:latin typeface="Arial" panose="020B0604020202020204" pitchFamily="34" charset="0"/>
                <a:cs typeface="Arial" panose="020B0604020202020204" pitchFamily="34" charset="0"/>
              </a:rPr>
              <a:t>)</a:t>
            </a:r>
          </a:p>
          <a:p>
            <a:pPr marL="285750" indent="-285750">
              <a:spcBef>
                <a:spcPts val="600"/>
              </a:spcBef>
              <a:buFont typeface="Arial" panose="020B0604020202020204" pitchFamily="34" charset="0"/>
              <a:buChar char="•"/>
            </a:pPr>
            <a:r>
              <a:rPr lang="de-DE" dirty="0">
                <a:latin typeface="Arial" panose="020B0604020202020204" pitchFamily="34" charset="0"/>
                <a:cs typeface="Arial" panose="020B0604020202020204" pitchFamily="34" charset="0"/>
              </a:rPr>
              <a:t>Symbolisierung der Knotenpunkte &amp; </a:t>
            </a:r>
            <a:r>
              <a:rPr lang="de-DE" dirty="0">
                <a:highlight>
                  <a:srgbClr val="FFFF00"/>
                </a:highlight>
                <a:latin typeface="Arial" panose="020B0604020202020204" pitchFamily="34" charset="0"/>
                <a:cs typeface="Arial" panose="020B0604020202020204" pitchFamily="34" charset="0"/>
              </a:rPr>
              <a:t>Rhythmisierung</a:t>
            </a:r>
          </a:p>
          <a:p>
            <a:endParaRPr lang="de-DE" dirty="0">
              <a:latin typeface="Arial" panose="020B0604020202020204" pitchFamily="34" charset="0"/>
              <a:cs typeface="Arial" panose="020B0604020202020204" pitchFamily="34" charset="0"/>
            </a:endParaRPr>
          </a:p>
          <a:p>
            <a:pPr>
              <a:spcAft>
                <a:spcPts val="600"/>
              </a:spcAft>
            </a:pPr>
            <a:r>
              <a:rPr lang="de-DE" b="1" dirty="0">
                <a:latin typeface="Arial" panose="020B0604020202020204" pitchFamily="34" charset="0"/>
                <a:cs typeface="Arial" panose="020B0604020202020204" pitchFamily="34" charset="0"/>
              </a:rPr>
              <a:t>Training</a:t>
            </a:r>
          </a:p>
          <a:p>
            <a:pPr marL="285750" indent="-285750">
              <a:buFont typeface="Wingdings" panose="05000000000000000000" pitchFamily="2" charset="2"/>
              <a:buChar char="Ø"/>
            </a:pPr>
            <a:r>
              <a:rPr lang="de-DE" dirty="0">
                <a:highlight>
                  <a:srgbClr val="FFFF00"/>
                </a:highlight>
                <a:latin typeface="Arial" panose="020B0604020202020204" pitchFamily="34" charset="0"/>
                <a:cs typeface="Arial" panose="020B0604020202020204" pitchFamily="34" charset="0"/>
              </a:rPr>
              <a:t>Wiederholtes</a:t>
            </a:r>
            <a:r>
              <a:rPr lang="de-DE" dirty="0">
                <a:latin typeface="Arial" panose="020B0604020202020204" pitchFamily="34" charset="0"/>
                <a:cs typeface="Arial" panose="020B0604020202020204" pitchFamily="34" charset="0"/>
              </a:rPr>
              <a:t> geistiges Revue-passieren lassen der 4 Phasen bzw. des Bewegungsablaufs </a:t>
            </a:r>
          </a:p>
          <a:p>
            <a:pPr marL="285750" indent="-285750">
              <a:spcBef>
                <a:spcPts val="600"/>
              </a:spcBef>
              <a:buFont typeface="Wingdings" panose="05000000000000000000" pitchFamily="2" charset="2"/>
              <a:buChar char="Ø"/>
            </a:pPr>
            <a:r>
              <a:rPr lang="de-DE" dirty="0">
                <a:latin typeface="Arial" panose="020B0604020202020204" pitchFamily="34" charset="0"/>
                <a:cs typeface="Arial" panose="020B0604020202020204" pitchFamily="34" charset="0"/>
              </a:rPr>
              <a:t>Gelegentlicher Vergleich mit der Aktivbewegung</a:t>
            </a:r>
          </a:p>
        </p:txBody>
      </p:sp>
    </p:spTree>
    <p:extLst>
      <p:ext uri="{BB962C8B-B14F-4D97-AF65-F5344CB8AC3E}">
        <p14:creationId xmlns:p14="http://schemas.microsoft.com/office/powerpoint/2010/main" val="2601883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4BACE-C830-ED73-B1E5-18BD527C3C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668D88B-B611-42D3-49AE-538A511B8D9E}"/>
              </a:ext>
            </a:extLst>
          </p:cNvPr>
          <p:cNvSpPr>
            <a:spLocks noGrp="1"/>
          </p:cNvSpPr>
          <p:nvPr>
            <p:ph type="title"/>
          </p:nvPr>
        </p:nvSpPr>
        <p:spPr>
          <a:xfrm>
            <a:off x="1297459" y="226588"/>
            <a:ext cx="10521622"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Das Kreative Prinzip </a:t>
            </a:r>
            <a:r>
              <a:rPr lang="de-DE" b="1" dirty="0">
                <a:solidFill>
                  <a:schemeClr val="accent4">
                    <a:lumMod val="60000"/>
                    <a:lumOff val="40000"/>
                  </a:schemeClr>
                </a:solidFill>
                <a:latin typeface="Arial" panose="020B0604020202020204" pitchFamily="34" charset="0"/>
                <a:cs typeface="Arial" panose="020B0604020202020204" pitchFamily="34" charset="0"/>
              </a:rPr>
              <a:t>Vorbereiten/Planen</a:t>
            </a:r>
            <a:endParaRPr lang="de-DE" sz="36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1FBA24CA-B930-C97B-C660-A6E5C581286E}"/>
              </a:ext>
            </a:extLst>
          </p:cNvPr>
          <p:cNvSpPr>
            <a:spLocks noGrp="1"/>
          </p:cNvSpPr>
          <p:nvPr>
            <p:ph idx="1"/>
          </p:nvPr>
        </p:nvSpPr>
        <p:spPr>
          <a:xfrm>
            <a:off x="1297459" y="1930442"/>
            <a:ext cx="10521622" cy="4700970"/>
          </a:xfrm>
        </p:spPr>
        <p:txBody>
          <a:bodyPr vert="horz" lIns="91440" tIns="45720" rIns="91440" bIns="45720" rtlCol="0">
            <a:noAutofit/>
          </a:bodyPr>
          <a:lstStyle/>
          <a:p>
            <a:pPr marL="0" indent="0">
              <a:buNone/>
            </a:pPr>
            <a:r>
              <a:rPr lang="de-DE" sz="2000" b="1" dirty="0">
                <a:solidFill>
                  <a:srgbClr val="202122"/>
                </a:solidFill>
                <a:latin typeface="Arial" panose="020B0604020202020204" pitchFamily="34" charset="0"/>
              </a:rPr>
              <a:t>Vorbereitung, Planung, Vorhersagen</a:t>
            </a:r>
          </a:p>
          <a:p>
            <a:pPr>
              <a:spcAft>
                <a:spcPts val="600"/>
              </a:spcAft>
              <a:buFont typeface="Wingdings" panose="05000000000000000000" pitchFamily="2" charset="2"/>
              <a:buChar char="Ø"/>
            </a:pPr>
            <a:r>
              <a:rPr lang="en-US" sz="1800" dirty="0">
                <a:solidFill>
                  <a:srgbClr val="202122"/>
                </a:solidFill>
                <a:latin typeface="Arial" panose="020B0604020202020204" pitchFamily="34" charset="0"/>
              </a:rPr>
              <a:t>Das </a:t>
            </a:r>
            <a:r>
              <a:rPr lang="en-US" sz="1800" dirty="0" err="1">
                <a:solidFill>
                  <a:srgbClr val="202122"/>
                </a:solidFill>
                <a:latin typeface="Arial" panose="020B0604020202020204" pitchFamily="34" charset="0"/>
              </a:rPr>
              <a:t>Gehirn</a:t>
            </a:r>
            <a:r>
              <a:rPr lang="en-US" sz="1800" dirty="0">
                <a:solidFill>
                  <a:srgbClr val="202122"/>
                </a:solidFill>
                <a:latin typeface="Arial" panose="020B0604020202020204" pitchFamily="34" charset="0"/>
              </a:rPr>
              <a:t> plant </a:t>
            </a:r>
            <a:r>
              <a:rPr lang="en-US" sz="1800" dirty="0" err="1">
                <a:solidFill>
                  <a:srgbClr val="202122"/>
                </a:solidFill>
                <a:latin typeface="Arial" panose="020B0604020202020204" pitchFamily="34" charset="0"/>
              </a:rPr>
              <a:t>unbewußt</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Bewegungsabläufe</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im</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Voraus</a:t>
            </a:r>
            <a:endParaRPr lang="en-US" sz="1800" dirty="0">
              <a:solidFill>
                <a:srgbClr val="202122"/>
              </a:solidFill>
              <a:latin typeface="Arial" panose="020B0604020202020204" pitchFamily="34" charset="0"/>
            </a:endParaRPr>
          </a:p>
          <a:p>
            <a:pPr lvl="1">
              <a:spcBef>
                <a:spcPts val="1200"/>
              </a:spcBef>
            </a:pPr>
            <a:r>
              <a:rPr lang="en-US" sz="1800" dirty="0" err="1">
                <a:solidFill>
                  <a:srgbClr val="202122"/>
                </a:solidFill>
                <a:latin typeface="Arial" panose="020B0604020202020204" pitchFamily="34" charset="0"/>
              </a:rPr>
              <a:t>Muskeln</a:t>
            </a:r>
            <a:r>
              <a:rPr lang="en-US" sz="1800" dirty="0">
                <a:solidFill>
                  <a:srgbClr val="202122"/>
                </a:solidFill>
                <a:latin typeface="Arial" panose="020B0604020202020204" pitchFamily="34" charset="0"/>
              </a:rPr>
              <a:t> auf </a:t>
            </a:r>
            <a:r>
              <a:rPr lang="en-US" sz="1800" dirty="0" err="1">
                <a:solidFill>
                  <a:srgbClr val="202122"/>
                </a:solidFill>
                <a:latin typeface="Arial" panose="020B0604020202020204" pitchFamily="34" charset="0"/>
              </a:rPr>
              <a:t>Bewegung</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vorbereiten</a:t>
            </a:r>
            <a:r>
              <a:rPr lang="en-US" sz="1800" dirty="0">
                <a:solidFill>
                  <a:srgbClr val="202122"/>
                </a:solidFill>
                <a:latin typeface="Arial" panose="020B0604020202020204" pitchFamily="34" charset="0"/>
              </a:rPr>
              <a:t>  </a:t>
            </a:r>
          </a:p>
          <a:p>
            <a:pPr marL="0" indent="0">
              <a:spcBef>
                <a:spcPts val="0"/>
              </a:spcBef>
              <a:buNone/>
            </a:pPr>
            <a:r>
              <a:rPr lang="en-US" sz="1800" dirty="0">
                <a:solidFill>
                  <a:srgbClr val="202122"/>
                </a:solidFill>
                <a:latin typeface="Arial" panose="020B0604020202020204" pitchFamily="34" charset="0"/>
              </a:rPr>
              <a:t>          </a:t>
            </a:r>
            <a:r>
              <a:rPr lang="en-US" sz="1400" dirty="0">
                <a:solidFill>
                  <a:srgbClr val="202122"/>
                </a:solidFill>
                <a:latin typeface="Arial" panose="020B0604020202020204" pitchFamily="34" charset="0"/>
              </a:rPr>
              <a:t>(</a:t>
            </a:r>
            <a:r>
              <a:rPr lang="en-US" sz="1400" dirty="0" err="1">
                <a:solidFill>
                  <a:srgbClr val="202122"/>
                </a:solidFill>
                <a:latin typeface="Arial" panose="020B0604020202020204" pitchFamily="34" charset="0"/>
              </a:rPr>
              <a:t>Dehnung</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Entspannung</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Energieversorgung</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Vorspannung</a:t>
            </a:r>
            <a:r>
              <a:rPr lang="en-US" sz="1400" dirty="0">
                <a:solidFill>
                  <a:srgbClr val="202122"/>
                </a:solidFill>
                <a:latin typeface="Arial" panose="020B0604020202020204" pitchFamily="34" charset="0"/>
              </a:rPr>
              <a:t>)</a:t>
            </a:r>
          </a:p>
          <a:p>
            <a:pPr lvl="1">
              <a:spcBef>
                <a:spcPts val="600"/>
              </a:spcBef>
            </a:pPr>
            <a:r>
              <a:rPr lang="en-US" sz="1800" dirty="0" err="1">
                <a:solidFill>
                  <a:srgbClr val="202122"/>
                </a:solidFill>
                <a:latin typeface="Arial" panose="020B0604020202020204" pitchFamily="34" charset="0"/>
              </a:rPr>
              <a:t>Koordination</a:t>
            </a:r>
            <a:r>
              <a:rPr lang="en-US" sz="1800" dirty="0">
                <a:solidFill>
                  <a:srgbClr val="202122"/>
                </a:solidFill>
                <a:latin typeface="Arial" panose="020B0604020202020204" pitchFamily="34" charset="0"/>
              </a:rPr>
              <a:t> und </a:t>
            </a:r>
            <a:r>
              <a:rPr lang="en-US" sz="1800" dirty="0" err="1">
                <a:solidFill>
                  <a:srgbClr val="202122"/>
                </a:solidFill>
                <a:latin typeface="Arial" panose="020B0604020202020204" pitchFamily="34" charset="0"/>
              </a:rPr>
              <a:t>gleichzeitige</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Bewegungsabläufe</a:t>
            </a:r>
            <a:r>
              <a:rPr lang="en-US" sz="1800" dirty="0">
                <a:solidFill>
                  <a:srgbClr val="202122"/>
                </a:solidFill>
                <a:latin typeface="Arial" panose="020B0604020202020204" pitchFamily="34" charset="0"/>
              </a:rPr>
              <a:t> - </a:t>
            </a:r>
            <a:r>
              <a:rPr lang="en-US" sz="1800" dirty="0" err="1">
                <a:solidFill>
                  <a:srgbClr val="202122"/>
                </a:solidFill>
                <a:latin typeface="Arial" panose="020B0604020202020204" pitchFamily="34" charset="0"/>
              </a:rPr>
              <a:t>Synchronisation</a:t>
            </a:r>
            <a:endParaRPr lang="en-US" sz="1800" dirty="0">
              <a:solidFill>
                <a:srgbClr val="202122"/>
              </a:solidFill>
              <a:latin typeface="Arial" panose="020B0604020202020204" pitchFamily="34" charset="0"/>
            </a:endParaRPr>
          </a:p>
          <a:p>
            <a:pPr marL="457200" lvl="1" indent="0">
              <a:spcBef>
                <a:spcPts val="0"/>
              </a:spcBef>
              <a:buNone/>
            </a:pPr>
            <a:r>
              <a:rPr lang="en-US" sz="1800" dirty="0">
                <a:solidFill>
                  <a:srgbClr val="202122"/>
                </a:solidFill>
                <a:latin typeface="Arial" panose="020B0604020202020204" pitchFamily="34" charset="0"/>
                <a:ea typeface="Calibri" panose="020F0502020204030204" pitchFamily="34" charset="0"/>
                <a:cs typeface="Times New Roman" panose="02020603050405020304" pitchFamily="18" charset="0"/>
              </a:rPr>
              <a:t>    </a:t>
            </a:r>
            <a:r>
              <a:rPr lang="en-US" sz="1400" dirty="0">
                <a:solidFill>
                  <a:srgbClr val="202122"/>
                </a:solidFill>
                <a:latin typeface="Arial" panose="020B0604020202020204" pitchFamily="34" charset="0"/>
              </a:rPr>
              <a:t>(</a:t>
            </a:r>
            <a:r>
              <a:rPr lang="en-US" sz="1400" dirty="0" err="1">
                <a:solidFill>
                  <a:srgbClr val="202122"/>
                </a:solidFill>
                <a:latin typeface="Arial" panose="020B0604020202020204" pitchFamily="34" charset="0"/>
              </a:rPr>
              <a:t>z.B.</a:t>
            </a:r>
            <a:r>
              <a:rPr lang="en-US" sz="1400" dirty="0">
                <a:solidFill>
                  <a:srgbClr val="202122"/>
                </a:solidFill>
                <a:latin typeface="Arial" panose="020B0604020202020204" pitchFamily="34" charset="0"/>
              </a:rPr>
              <a:t>: Gehen, </a:t>
            </a:r>
            <a:r>
              <a:rPr lang="en-US" sz="1400" dirty="0" err="1">
                <a:solidFill>
                  <a:srgbClr val="202122"/>
                </a:solidFill>
                <a:latin typeface="Arial" panose="020B0604020202020204" pitchFamily="34" charset="0"/>
              </a:rPr>
              <a:t>Armbewegungen</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Sprache</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Mimik</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Gestik</a:t>
            </a:r>
            <a:r>
              <a:rPr lang="en-US" sz="1400" dirty="0">
                <a:solidFill>
                  <a:srgbClr val="202122"/>
                </a:solidFill>
                <a:latin typeface="Arial" panose="020B0604020202020204" pitchFamily="34" charset="0"/>
              </a:rPr>
              <a:t> …)</a:t>
            </a:r>
          </a:p>
          <a:p>
            <a:pPr lvl="1">
              <a:spcBef>
                <a:spcPts val="1200"/>
              </a:spcBef>
            </a:pPr>
            <a:r>
              <a:rPr lang="en-US" sz="1800" dirty="0" err="1">
                <a:latin typeface="Arial" panose="020B0604020202020204" pitchFamily="34" charset="0"/>
                <a:ea typeface="Calibri" panose="020F0502020204030204" pitchFamily="34" charset="0"/>
                <a:cs typeface="Times New Roman" panose="02020603050405020304" pitchFamily="18" charset="0"/>
              </a:rPr>
              <a:t>Vorbereitung</a:t>
            </a:r>
            <a:r>
              <a:rPr lang="en-US" sz="1800" dirty="0">
                <a:latin typeface="Arial" panose="020B0604020202020204" pitchFamily="34" charset="0"/>
                <a:ea typeface="Calibri" panose="020F0502020204030204" pitchFamily="34" charset="0"/>
                <a:cs typeface="Times New Roman" panose="02020603050405020304" pitchFamily="18" charset="0"/>
              </a:rPr>
              <a:t> auf </a:t>
            </a:r>
            <a:r>
              <a:rPr lang="en-US" sz="1800" dirty="0" err="1">
                <a:latin typeface="Arial" panose="020B0604020202020204" pitchFamily="34" charset="0"/>
                <a:ea typeface="Calibri" panose="020F0502020204030204" pitchFamily="34" charset="0"/>
                <a:cs typeface="Times New Roman" panose="02020603050405020304" pitchFamily="18" charset="0"/>
              </a:rPr>
              <a:t>Handlungen</a:t>
            </a:r>
            <a:r>
              <a:rPr lang="en-US" sz="1800" dirty="0">
                <a:latin typeface="Arial" panose="020B0604020202020204" pitchFamily="34" charset="0"/>
                <a:ea typeface="Calibri" panose="020F0502020204030204" pitchFamily="34" charset="0"/>
                <a:cs typeface="Times New Roman" panose="02020603050405020304" pitchFamily="18" charset="0"/>
              </a:rPr>
              <a:t> in der Umwelt </a:t>
            </a:r>
            <a:r>
              <a:rPr lang="en-US" sz="1400" dirty="0">
                <a:latin typeface="Arial" panose="020B0604020202020204" pitchFamily="34" charset="0"/>
                <a:ea typeface="Calibri" panose="020F0502020204030204" pitchFamily="34" charset="0"/>
                <a:cs typeface="Times New Roman" panose="02020603050405020304" pitchFamily="18" charset="0"/>
              </a:rPr>
              <a:t>(</a:t>
            </a:r>
            <a:r>
              <a:rPr lang="en-US" sz="1400" dirty="0" err="1">
                <a:latin typeface="Arial" panose="020B0604020202020204" pitchFamily="34" charset="0"/>
                <a:ea typeface="Calibri" panose="020F0502020204030204" pitchFamily="34" charset="0"/>
                <a:cs typeface="Times New Roman" panose="02020603050405020304" pitchFamily="18" charset="0"/>
              </a:rPr>
              <a:t>z.B.</a:t>
            </a:r>
            <a:r>
              <a:rPr lang="en-US" sz="1400" dirty="0">
                <a:latin typeface="Arial" panose="020B0604020202020204" pitchFamily="34" charset="0"/>
                <a:ea typeface="Calibri" panose="020F0502020204030204" pitchFamily="34" charset="0"/>
                <a:cs typeface="Times New Roman" panose="02020603050405020304" pitchFamily="18" charset="0"/>
              </a:rPr>
              <a:t>: </a:t>
            </a:r>
            <a:r>
              <a:rPr lang="en-US" sz="1400" dirty="0" err="1">
                <a:latin typeface="Arial" panose="020B0604020202020204" pitchFamily="34" charset="0"/>
                <a:ea typeface="Calibri" panose="020F0502020204030204" pitchFamily="34" charset="0"/>
                <a:cs typeface="Times New Roman" panose="02020603050405020304" pitchFamily="18" charset="0"/>
              </a:rPr>
              <a:t>Ernährungsziel</a:t>
            </a:r>
            <a:r>
              <a:rPr lang="en-US" sz="1400" dirty="0">
                <a:latin typeface="Arial" panose="020B0604020202020204" pitchFamily="34" charset="0"/>
                <a:ea typeface="Calibri" panose="020F0502020204030204" pitchFamily="34" charset="0"/>
                <a:cs typeface="Times New Roman" panose="02020603050405020304" pitchFamily="18" charset="0"/>
              </a:rPr>
              <a:t>, </a:t>
            </a:r>
            <a:r>
              <a:rPr lang="en-US" sz="1400" dirty="0" err="1">
                <a:latin typeface="Arial" panose="020B0604020202020204" pitchFamily="34" charset="0"/>
                <a:ea typeface="Calibri" panose="020F0502020204030204" pitchFamily="34" charset="0"/>
                <a:cs typeface="Times New Roman" panose="02020603050405020304" pitchFamily="18" charset="0"/>
              </a:rPr>
              <a:t>Verteidigung</a:t>
            </a:r>
            <a:r>
              <a:rPr lang="en-US" sz="1400" dirty="0">
                <a:latin typeface="Arial" panose="020B0604020202020204" pitchFamily="34" charset="0"/>
                <a:ea typeface="Calibri" panose="020F0502020204030204" pitchFamily="34" charset="0"/>
                <a:cs typeface="Times New Roman" panose="02020603050405020304" pitchFamily="18" charset="0"/>
              </a:rPr>
              <a:t>, </a:t>
            </a:r>
            <a:r>
              <a:rPr lang="en-US" sz="1400" dirty="0" err="1">
                <a:latin typeface="Arial" panose="020B0604020202020204" pitchFamily="34" charset="0"/>
                <a:ea typeface="Calibri" panose="020F0502020204030204" pitchFamily="34" charset="0"/>
                <a:cs typeface="Times New Roman" panose="02020603050405020304" pitchFamily="18" charset="0"/>
              </a:rPr>
              <a:t>Wettervorhersage</a:t>
            </a:r>
            <a:r>
              <a:rPr lang="en-US" sz="1400" dirty="0">
                <a:latin typeface="Arial" panose="020B0604020202020204" pitchFamily="34" charset="0"/>
                <a:ea typeface="Calibri" panose="020F0502020204030204" pitchFamily="34" charset="0"/>
                <a:cs typeface="Times New Roman" panose="02020603050405020304" pitchFamily="18" charset="0"/>
              </a:rPr>
              <a:t>)</a:t>
            </a:r>
            <a:endParaRPr lang="en-US" sz="1400" dirty="0">
              <a:solidFill>
                <a:srgbClr val="202122"/>
              </a:solidFill>
              <a:latin typeface="Arial" panose="020B0604020202020204" pitchFamily="34" charset="0"/>
            </a:endParaRPr>
          </a:p>
          <a:p>
            <a:pPr marL="0" indent="0">
              <a:spcBef>
                <a:spcPts val="0"/>
              </a:spcBef>
              <a:buNone/>
            </a:pPr>
            <a:endParaRPr lang="en-US" sz="800" dirty="0">
              <a:solidFill>
                <a:srgbClr val="202122"/>
              </a:solidFill>
              <a:latin typeface="Arial" panose="020B0604020202020204" pitchFamily="34" charset="0"/>
            </a:endParaRPr>
          </a:p>
          <a:p>
            <a:pPr marL="0" indent="0">
              <a:buNone/>
            </a:pPr>
            <a:r>
              <a:rPr lang="de-DE" sz="1800" b="1" dirty="0">
                <a:solidFill>
                  <a:srgbClr val="202122"/>
                </a:solidFill>
                <a:latin typeface="Arial" panose="020B0604020202020204" pitchFamily="34" charset="0"/>
              </a:rPr>
              <a:t>Training zur Optimierung</a:t>
            </a:r>
          </a:p>
          <a:p>
            <a:pPr>
              <a:buFont typeface="Wingdings" panose="05000000000000000000" pitchFamily="2" charset="2"/>
              <a:buChar char="Ø"/>
            </a:pPr>
            <a:r>
              <a:rPr lang="en-US" sz="1800" dirty="0" err="1">
                <a:solidFill>
                  <a:srgbClr val="202122"/>
                </a:solidFill>
                <a:highlight>
                  <a:srgbClr val="FFFF00"/>
                </a:highlight>
                <a:latin typeface="Arial" panose="020B0604020202020204" pitchFamily="34" charset="0"/>
              </a:rPr>
              <a:t>Rythmus</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basiert</a:t>
            </a:r>
            <a:r>
              <a:rPr lang="en-US" sz="1800" dirty="0">
                <a:solidFill>
                  <a:srgbClr val="202122"/>
                </a:solidFill>
                <a:latin typeface="Arial" panose="020B0604020202020204" pitchFamily="34" charset="0"/>
              </a:rPr>
              <a:t> auf </a:t>
            </a:r>
            <a:r>
              <a:rPr lang="en-US" sz="1800" dirty="0" err="1">
                <a:solidFill>
                  <a:srgbClr val="202122"/>
                </a:solidFill>
                <a:highlight>
                  <a:srgbClr val="FFFF00"/>
                </a:highlight>
                <a:latin typeface="Arial" panose="020B0604020202020204" pitchFamily="34" charset="0"/>
              </a:rPr>
              <a:t>Wiederholung</a:t>
            </a:r>
            <a:r>
              <a:rPr lang="en-US" sz="1800" dirty="0">
                <a:solidFill>
                  <a:srgbClr val="202122"/>
                </a:solidFill>
                <a:latin typeface="Arial" panose="020B0604020202020204" pitchFamily="34" charset="0"/>
              </a:rPr>
              <a:t> und </a:t>
            </a:r>
            <a:r>
              <a:rPr lang="en-US" sz="1800" dirty="0" err="1">
                <a:solidFill>
                  <a:srgbClr val="202122"/>
                </a:solidFill>
                <a:latin typeface="Arial" panose="020B0604020202020204" pitchFamily="34" charset="0"/>
              </a:rPr>
              <a:t>führt</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zu</a:t>
            </a:r>
            <a:r>
              <a:rPr lang="en-US" sz="1800" dirty="0">
                <a:solidFill>
                  <a:srgbClr val="202122"/>
                </a:solidFill>
                <a:latin typeface="Arial" panose="020B0604020202020204" pitchFamily="34" charset="0"/>
              </a:rPr>
              <a:t> </a:t>
            </a:r>
            <a:r>
              <a:rPr lang="en-US" sz="1800" dirty="0" err="1">
                <a:solidFill>
                  <a:srgbClr val="202122"/>
                </a:solidFill>
                <a:highlight>
                  <a:srgbClr val="FFFF00"/>
                </a:highlight>
                <a:latin typeface="Arial" panose="020B0604020202020204" pitchFamily="34" charset="0"/>
              </a:rPr>
              <a:t>Vorhersagbarkeit</a:t>
            </a:r>
            <a:endParaRPr lang="en-US" sz="1800" dirty="0">
              <a:solidFill>
                <a:srgbClr val="202122"/>
              </a:solidFill>
              <a:highlight>
                <a:srgbClr val="FFFF00"/>
              </a:highlight>
              <a:latin typeface="Arial" panose="020B0604020202020204" pitchFamily="34" charset="0"/>
            </a:endParaRPr>
          </a:p>
          <a:p>
            <a:pPr>
              <a:buFont typeface="Wingdings" panose="05000000000000000000" pitchFamily="2" charset="2"/>
              <a:buChar char="Ø"/>
            </a:pPr>
            <a:r>
              <a:rPr lang="en-US" sz="1800" dirty="0" err="1">
                <a:solidFill>
                  <a:srgbClr val="202122"/>
                </a:solidFill>
                <a:highlight>
                  <a:srgbClr val="FFFF00"/>
                </a:highlight>
                <a:latin typeface="Arial" panose="020B0604020202020204" pitchFamily="34" charset="0"/>
              </a:rPr>
              <a:t>Vorhersagen</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erlauben</a:t>
            </a:r>
            <a:r>
              <a:rPr lang="en-US" sz="1800" dirty="0">
                <a:solidFill>
                  <a:srgbClr val="202122"/>
                </a:solidFill>
                <a:latin typeface="Arial" panose="020B0604020202020204" pitchFamily="34" charset="0"/>
              </a:rPr>
              <a:t> </a:t>
            </a:r>
            <a:r>
              <a:rPr lang="en-US" sz="1800" dirty="0" err="1">
                <a:solidFill>
                  <a:srgbClr val="202122"/>
                </a:solidFill>
                <a:highlight>
                  <a:srgbClr val="FFFF00"/>
                </a:highlight>
                <a:latin typeface="Arial" panose="020B0604020202020204" pitchFamily="34" charset="0"/>
              </a:rPr>
              <a:t>Korrekturen</a:t>
            </a:r>
            <a:r>
              <a:rPr lang="en-US" sz="1800" dirty="0">
                <a:solidFill>
                  <a:srgbClr val="202122"/>
                </a:solidFill>
                <a:latin typeface="Arial" panose="020B0604020202020204" pitchFamily="34" charset="0"/>
              </a:rPr>
              <a:t> am Plan</a:t>
            </a:r>
          </a:p>
          <a:p>
            <a:pPr>
              <a:buFont typeface="Wingdings" panose="05000000000000000000" pitchFamily="2" charset="2"/>
              <a:buChar char="Ø"/>
            </a:pPr>
            <a:r>
              <a:rPr lang="en-US" sz="1800" dirty="0" err="1">
                <a:solidFill>
                  <a:srgbClr val="202122"/>
                </a:solidFill>
                <a:latin typeface="Arial" panose="020B0604020202020204" pitchFamily="34" charset="0"/>
              </a:rPr>
              <a:t>Vorhersagbarkeit</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ist</a:t>
            </a:r>
            <a:r>
              <a:rPr lang="en-US" sz="1800" dirty="0">
                <a:solidFill>
                  <a:srgbClr val="202122"/>
                </a:solidFill>
                <a:latin typeface="Arial" panose="020B0604020202020204" pitchFamily="34" charset="0"/>
              </a:rPr>
              <a:t> die </a:t>
            </a:r>
            <a:r>
              <a:rPr lang="en-US" sz="1800" dirty="0" err="1">
                <a:solidFill>
                  <a:srgbClr val="202122"/>
                </a:solidFill>
                <a:latin typeface="Arial" panose="020B0604020202020204" pitchFamily="34" charset="0"/>
              </a:rPr>
              <a:t>Grundlage</a:t>
            </a:r>
            <a:r>
              <a:rPr lang="en-US" sz="1800" dirty="0">
                <a:solidFill>
                  <a:srgbClr val="202122"/>
                </a:solidFill>
                <a:latin typeface="Arial" panose="020B0604020202020204" pitchFamily="34" charset="0"/>
              </a:rPr>
              <a:t> von (Selbst-)</a:t>
            </a:r>
            <a:r>
              <a:rPr lang="en-US" sz="1800" dirty="0" err="1">
                <a:solidFill>
                  <a:srgbClr val="202122"/>
                </a:solidFill>
                <a:latin typeface="Arial" panose="020B0604020202020204" pitchFamily="34" charset="0"/>
              </a:rPr>
              <a:t>Vertrauen</a:t>
            </a:r>
            <a:endParaRPr lang="en-US" sz="1800" dirty="0">
              <a:solidFill>
                <a:srgbClr val="202122"/>
              </a:solidFill>
              <a:latin typeface="Arial" panose="020B0604020202020204" pitchFamily="34" charset="0"/>
            </a:endParaRPr>
          </a:p>
          <a:p>
            <a:pPr>
              <a:buFont typeface="Wingdings" panose="05000000000000000000" pitchFamily="2" charset="2"/>
              <a:buChar char="Ø"/>
            </a:pPr>
            <a:r>
              <a:rPr lang="en-US" sz="1800" dirty="0">
                <a:solidFill>
                  <a:srgbClr val="202122"/>
                </a:solidFill>
                <a:latin typeface="Arial" panose="020B0604020202020204" pitchFamily="34" charset="0"/>
              </a:rPr>
              <a:t>Negative </a:t>
            </a:r>
            <a:r>
              <a:rPr lang="en-US" sz="1800" dirty="0" err="1">
                <a:solidFill>
                  <a:srgbClr val="202122"/>
                </a:solidFill>
                <a:latin typeface="Arial" panose="020B0604020202020204" pitchFamily="34" charset="0"/>
              </a:rPr>
              <a:t>Vorhersagen</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sollten</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dazu</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anregen</a:t>
            </a:r>
            <a:r>
              <a:rPr lang="en-US" sz="1800" dirty="0">
                <a:solidFill>
                  <a:srgbClr val="202122"/>
                </a:solidFill>
                <a:latin typeface="Arial" panose="020B0604020202020204" pitchFamily="34" charset="0"/>
              </a:rPr>
              <a:t> den </a:t>
            </a:r>
            <a:r>
              <a:rPr lang="en-US" sz="1800" dirty="0" err="1">
                <a:solidFill>
                  <a:srgbClr val="202122"/>
                </a:solidFill>
                <a:highlight>
                  <a:srgbClr val="FFFF00"/>
                </a:highlight>
                <a:latin typeface="Arial" panose="020B0604020202020204" pitchFamily="34" charset="0"/>
              </a:rPr>
              <a:t>geplanten</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Ablauf</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zu</a:t>
            </a:r>
            <a:r>
              <a:rPr lang="en-US" sz="1800" dirty="0">
                <a:solidFill>
                  <a:srgbClr val="202122"/>
                </a:solidFill>
                <a:latin typeface="Arial" panose="020B0604020202020204" pitchFamily="34" charset="0"/>
              </a:rPr>
              <a:t> </a:t>
            </a:r>
            <a:r>
              <a:rPr lang="en-US" sz="1800" dirty="0" err="1">
                <a:solidFill>
                  <a:srgbClr val="202122"/>
                </a:solidFill>
                <a:latin typeface="Arial" panose="020B0604020202020204" pitchFamily="34" charset="0"/>
              </a:rPr>
              <a:t>optimieren</a:t>
            </a:r>
            <a:r>
              <a:rPr lang="en-US" sz="1800" dirty="0">
                <a:solidFill>
                  <a:srgbClr val="202122"/>
                </a:solidFill>
                <a:latin typeface="Arial" panose="020B0604020202020204" pitchFamily="34" charset="0"/>
              </a:rPr>
              <a:t>.</a:t>
            </a:r>
          </a:p>
        </p:txBody>
      </p:sp>
      <p:pic>
        <p:nvPicPr>
          <p:cNvPr id="4" name="Inhaltsplatzhalter 4">
            <a:extLst>
              <a:ext uri="{FF2B5EF4-FFF2-40B4-BE49-F238E27FC236}">
                <a16:creationId xmlns:a16="http://schemas.microsoft.com/office/drawing/2014/main" id="{5D1D2C7C-FD45-E4D5-5879-464DB7301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42" y="226588"/>
            <a:ext cx="921491" cy="1388366"/>
          </a:xfrm>
          <a:prstGeom prst="rect">
            <a:avLst/>
          </a:prstGeom>
        </p:spPr>
      </p:pic>
      <p:pic>
        <p:nvPicPr>
          <p:cNvPr id="10" name="Grafik 9" descr="Europa mit einfarbiger Füllung">
            <a:extLst>
              <a:ext uri="{FF2B5EF4-FFF2-40B4-BE49-F238E27FC236}">
                <a16:creationId xmlns:a16="http://schemas.microsoft.com/office/drawing/2014/main" id="{FFE91E7A-CA5C-32E3-7F69-6E4A2937F4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8789" y="-88900"/>
            <a:ext cx="2000292" cy="2000292"/>
          </a:xfrm>
          <a:prstGeom prst="rect">
            <a:avLst/>
          </a:prstGeom>
        </p:spPr>
      </p:pic>
    </p:spTree>
    <p:extLst>
      <p:ext uri="{BB962C8B-B14F-4D97-AF65-F5344CB8AC3E}">
        <p14:creationId xmlns:p14="http://schemas.microsoft.com/office/powerpoint/2010/main" val="3669702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396D-CE2A-5BEC-35E7-938CEFB0E2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49256E-F93E-B620-83B0-52CA4D4A96D5}"/>
              </a:ext>
            </a:extLst>
          </p:cNvPr>
          <p:cNvSpPr>
            <a:spLocks noGrp="1"/>
          </p:cNvSpPr>
          <p:nvPr>
            <p:ph type="title"/>
          </p:nvPr>
        </p:nvSpPr>
        <p:spPr>
          <a:xfrm>
            <a:off x="1303481" y="396526"/>
            <a:ext cx="10515600" cy="1356965"/>
          </a:xfrm>
          <a:solidFill>
            <a:schemeClr val="accent4">
              <a:lumMod val="60000"/>
              <a:lumOff val="40000"/>
            </a:schemeClr>
          </a:solidFill>
        </p:spPr>
        <p:txBody>
          <a:bodyPr/>
          <a:lstStyle/>
          <a:p>
            <a:r>
              <a:rPr lang="de-DE" b="1" dirty="0">
                <a:solidFill>
                  <a:schemeClr val="accent4">
                    <a:lumMod val="50000"/>
                  </a:schemeClr>
                </a:solidFill>
                <a:latin typeface="Arial" panose="020B0604020202020204" pitchFamily="34" charset="0"/>
                <a:cs typeface="Arial" panose="020B0604020202020204" pitchFamily="34" charset="0"/>
              </a:rPr>
              <a:t>Anpassung von Übungen</a:t>
            </a:r>
            <a:endParaRPr lang="de-DE" sz="3600" dirty="0">
              <a:solidFill>
                <a:schemeClr val="accent4">
                  <a:lumMod val="50000"/>
                </a:schemeClr>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540E717-7672-1C9C-70D9-EC0F6ED2628F}"/>
              </a:ext>
            </a:extLst>
          </p:cNvPr>
          <p:cNvSpPr>
            <a:spLocks noGrp="1"/>
          </p:cNvSpPr>
          <p:nvPr>
            <p:ph idx="1"/>
          </p:nvPr>
        </p:nvSpPr>
        <p:spPr>
          <a:xfrm>
            <a:off x="5065956" y="1992181"/>
            <a:ext cx="6647522" cy="4469293"/>
          </a:xfrm>
        </p:spPr>
        <p:txBody>
          <a:bodyPr>
            <a:normAutofit lnSpcReduction="10000"/>
          </a:bodyPr>
          <a:lstStyle/>
          <a:p>
            <a:pPr marL="0" indent="0">
              <a:buNone/>
            </a:pPr>
            <a:r>
              <a:rPr lang="de-DE" sz="2400" b="1" dirty="0">
                <a:latin typeface="Arial" panose="020B0604020202020204" pitchFamily="34" charset="0"/>
                <a:cs typeface="Arial" panose="020B0604020202020204" pitchFamily="34" charset="0"/>
              </a:rPr>
              <a:t>Gewicht schieben anstatt Gewicht heben</a:t>
            </a:r>
          </a:p>
          <a:p>
            <a:pPr marL="0" indent="0">
              <a:buNone/>
            </a:pPr>
            <a:r>
              <a:rPr lang="de-DE" sz="1800" b="1" u="sng" dirty="0">
                <a:latin typeface="Arial" panose="020B0604020202020204" pitchFamily="34" charset="0"/>
                <a:cs typeface="Arial" panose="020B0604020202020204" pitchFamily="34" charset="0"/>
              </a:rPr>
              <a:t>Anpassung</a:t>
            </a:r>
            <a:endParaRPr lang="de-DE" sz="1800" dirty="0">
              <a:latin typeface="Arial" panose="020B0604020202020204" pitchFamily="34" charset="0"/>
              <a:cs typeface="Arial" panose="020B0604020202020204" pitchFamily="34" charset="0"/>
            </a:endParaRPr>
          </a:p>
          <a:p>
            <a:pPr marL="0" indent="0">
              <a:buNone/>
            </a:pPr>
            <a:r>
              <a:rPr lang="de-DE" sz="1800" dirty="0">
                <a:latin typeface="Arial" panose="020B0604020202020204" pitchFamily="34" charset="0"/>
                <a:cs typeface="Arial" panose="020B0604020202020204" pitchFamily="34" charset="0"/>
              </a:rPr>
              <a:t>Wechsel der </a:t>
            </a:r>
            <a:r>
              <a:rPr lang="de-DE" sz="1800" u="sng" dirty="0">
                <a:highlight>
                  <a:srgbClr val="FFFF00"/>
                </a:highlight>
                <a:latin typeface="Arial" panose="020B0604020202020204" pitchFamily="34" charset="0"/>
                <a:cs typeface="Arial" panose="020B0604020202020204" pitchFamily="34" charset="0"/>
              </a:rPr>
              <a:t>Dimension</a:t>
            </a:r>
            <a:r>
              <a:rPr lang="de-DE" sz="1800" dirty="0">
                <a:latin typeface="Arial" panose="020B0604020202020204" pitchFamily="34" charset="0"/>
                <a:cs typeface="Arial" panose="020B0604020202020204" pitchFamily="34" charset="0"/>
              </a:rPr>
              <a:t>: </a:t>
            </a:r>
          </a:p>
          <a:p>
            <a:pPr marL="0" indent="0">
              <a:spcBef>
                <a:spcPts val="600"/>
              </a:spcBef>
              <a:spcAft>
                <a:spcPts val="600"/>
              </a:spcAft>
              <a:buNone/>
            </a:pPr>
            <a:r>
              <a:rPr lang="de-DE" sz="1800" dirty="0">
                <a:latin typeface="Arial" panose="020B0604020202020204" pitchFamily="34" charset="0"/>
                <a:cs typeface="Arial" panose="020B0604020202020204" pitchFamily="34" charset="0"/>
              </a:rPr>
              <a:t>	von Stehend zu Liegend am Zugapparat</a:t>
            </a:r>
          </a:p>
          <a:p>
            <a:pPr>
              <a:spcBef>
                <a:spcPts val="600"/>
              </a:spcBef>
              <a:buFont typeface="Symbol" panose="05050102010706020507" pitchFamily="18" charset="2"/>
              <a:buChar char="Þ"/>
            </a:pPr>
            <a:r>
              <a:rPr lang="de-DE" sz="1800" dirty="0">
                <a:latin typeface="Arial" panose="020B0604020202020204" pitchFamily="34" charset="0"/>
                <a:cs typeface="Arial" panose="020B0604020202020204" pitchFamily="34" charset="0"/>
                <a:sym typeface="Symbol" panose="05050102010706020507" pitchFamily="18" charset="2"/>
              </a:rPr>
              <a:t> </a:t>
            </a:r>
            <a:r>
              <a:rPr lang="de-DE" sz="1800" dirty="0">
                <a:highlight>
                  <a:srgbClr val="FFFF00"/>
                </a:highlight>
                <a:latin typeface="Arial" panose="020B0604020202020204" pitchFamily="34" charset="0"/>
                <a:cs typeface="Arial" panose="020B0604020202020204" pitchFamily="34" charset="0"/>
                <a:sym typeface="Symbol" panose="05050102010706020507" pitchFamily="18" charset="2"/>
              </a:rPr>
              <a:t>Schwer</a:t>
            </a:r>
            <a:r>
              <a:rPr lang="de-DE" sz="1800" u="sng" dirty="0">
                <a:highlight>
                  <a:srgbClr val="FFFF00"/>
                </a:highlight>
                <a:latin typeface="Arial" panose="020B0604020202020204" pitchFamily="34" charset="0"/>
                <a:cs typeface="Arial" panose="020B0604020202020204" pitchFamily="34" charset="0"/>
                <a:sym typeface="Symbol" panose="05050102010706020507" pitchFamily="18" charset="2"/>
              </a:rPr>
              <a:t>kraft</a:t>
            </a:r>
            <a:r>
              <a:rPr lang="de-DE" sz="1800" dirty="0">
                <a:latin typeface="Arial" panose="020B0604020202020204" pitchFamily="34" charset="0"/>
                <a:cs typeface="Arial" panose="020B0604020202020204" pitchFamily="34" charset="0"/>
                <a:sym typeface="Symbol" panose="05050102010706020507" pitchFamily="18" charset="2"/>
              </a:rPr>
              <a:t> wirkt senkrecht zur Körperachse anstatt</a:t>
            </a:r>
          </a:p>
          <a:p>
            <a:pPr marL="0" indent="0">
              <a:spcBef>
                <a:spcPts val="600"/>
              </a:spcBef>
              <a:buNone/>
            </a:pPr>
            <a:r>
              <a:rPr lang="de-DE" sz="1800" dirty="0">
                <a:latin typeface="Arial" panose="020B0604020202020204" pitchFamily="34" charset="0"/>
                <a:cs typeface="Arial" panose="020B0604020202020204" pitchFamily="34" charset="0"/>
                <a:sym typeface="Symbol" panose="05050102010706020507" pitchFamily="18" charset="2"/>
              </a:rPr>
              <a:t>    </a:t>
            </a:r>
            <a:r>
              <a:rPr lang="de-DE" sz="1800" dirty="0">
                <a:solidFill>
                  <a:schemeClr val="bg1"/>
                </a:solidFill>
                <a:latin typeface="Arial" panose="020B0604020202020204" pitchFamily="34" charset="0"/>
                <a:cs typeface="Arial" panose="020B0604020202020204" pitchFamily="34" charset="0"/>
                <a:sym typeface="Symbol" panose="05050102010706020507" pitchFamily="18" charset="2"/>
              </a:rPr>
              <a:t>.</a:t>
            </a:r>
            <a:r>
              <a:rPr lang="de-DE" sz="1800" dirty="0">
                <a:latin typeface="Arial" panose="020B0604020202020204" pitchFamily="34" charset="0"/>
                <a:cs typeface="Arial" panose="020B0604020202020204" pitchFamily="34" charset="0"/>
                <a:sym typeface="Symbol" panose="05050102010706020507" pitchFamily="18" charset="2"/>
              </a:rPr>
              <a:t>entlang dieser!</a:t>
            </a:r>
          </a:p>
          <a:p>
            <a:pPr>
              <a:buFont typeface="Symbol" panose="05050102010706020507" pitchFamily="18" charset="2"/>
              <a:buChar char="Þ"/>
            </a:pPr>
            <a:r>
              <a:rPr lang="de-DE" sz="1800" dirty="0">
                <a:latin typeface="Arial" panose="020B0604020202020204" pitchFamily="34" charset="0"/>
                <a:cs typeface="Arial" panose="020B0604020202020204" pitchFamily="34" charset="0"/>
                <a:sym typeface="Symbol" panose="05050102010706020507" pitchFamily="18" charset="2"/>
              </a:rPr>
              <a:t> </a:t>
            </a:r>
            <a:r>
              <a:rPr lang="de-DE" sz="1800" u="sng" dirty="0">
                <a:highlight>
                  <a:srgbClr val="FFFF00"/>
                </a:highlight>
                <a:latin typeface="Arial" panose="020B0604020202020204" pitchFamily="34" charset="0"/>
                <a:cs typeface="Arial" panose="020B0604020202020204" pitchFamily="34" charset="0"/>
                <a:sym typeface="Symbol" panose="05050102010706020507" pitchFamily="18" charset="2"/>
              </a:rPr>
              <a:t>Stabilisierung</a:t>
            </a:r>
            <a:r>
              <a:rPr lang="de-DE" sz="1800" dirty="0">
                <a:latin typeface="Arial" panose="020B0604020202020204" pitchFamily="34" charset="0"/>
                <a:cs typeface="Arial" panose="020B0604020202020204" pitchFamily="34" charset="0"/>
                <a:sym typeface="Symbol" panose="05050102010706020507" pitchFamily="18" charset="2"/>
              </a:rPr>
              <a:t> des Rumpfes entfällt </a:t>
            </a:r>
          </a:p>
          <a:p>
            <a:pPr marL="0" indent="0">
              <a:spcBef>
                <a:spcPts val="600"/>
              </a:spcBef>
              <a:buNone/>
            </a:pPr>
            <a:r>
              <a:rPr lang="de-DE" sz="1800" dirty="0">
                <a:latin typeface="Arial" panose="020B0604020202020204" pitchFamily="34" charset="0"/>
                <a:cs typeface="Arial" panose="020B0604020202020204" pitchFamily="34" charset="0"/>
                <a:sym typeface="Symbol" panose="05050102010706020507" pitchFamily="18" charset="2"/>
              </a:rPr>
              <a:t>    (Liegen auf dem Boden)</a:t>
            </a:r>
          </a:p>
          <a:p>
            <a:pPr>
              <a:buFont typeface="Symbol" panose="05050102010706020507" pitchFamily="18" charset="2"/>
              <a:buChar char="Þ"/>
            </a:pPr>
            <a:r>
              <a:rPr lang="de-DE" sz="1800" dirty="0">
                <a:latin typeface="Arial" panose="020B0604020202020204" pitchFamily="34" charset="0"/>
                <a:cs typeface="Arial" panose="020B0604020202020204" pitchFamily="34" charset="0"/>
                <a:sym typeface="Symbol" panose="05050102010706020507" pitchFamily="18" charset="2"/>
              </a:rPr>
              <a:t> </a:t>
            </a:r>
            <a:r>
              <a:rPr lang="de-DE" sz="1800" u="sng" dirty="0">
                <a:latin typeface="Arial" panose="020B0604020202020204" pitchFamily="34" charset="0"/>
                <a:cs typeface="Arial" panose="020B0604020202020204" pitchFamily="34" charset="0"/>
                <a:sym typeface="Symbol" panose="05050102010706020507" pitchFamily="18" charset="2"/>
              </a:rPr>
              <a:t>Stabilisierung</a:t>
            </a:r>
            <a:r>
              <a:rPr lang="de-DE" sz="1800" dirty="0">
                <a:latin typeface="Arial" panose="020B0604020202020204" pitchFamily="34" charset="0"/>
                <a:cs typeface="Arial" panose="020B0604020202020204" pitchFamily="34" charset="0"/>
                <a:sym typeface="Symbol" panose="05050102010706020507" pitchFamily="18" charset="2"/>
              </a:rPr>
              <a:t> des </a:t>
            </a:r>
            <a:r>
              <a:rPr lang="de-DE" sz="1800" u="sng" dirty="0">
                <a:highlight>
                  <a:srgbClr val="FFFF00"/>
                </a:highlight>
                <a:latin typeface="Arial" panose="020B0604020202020204" pitchFamily="34" charset="0"/>
                <a:cs typeface="Arial" panose="020B0604020202020204" pitchFamily="34" charset="0"/>
                <a:sym typeface="Symbol" panose="05050102010706020507" pitchFamily="18" charset="2"/>
              </a:rPr>
              <a:t>Gleichgewicht</a:t>
            </a:r>
            <a:r>
              <a:rPr lang="de-DE" sz="1800" dirty="0">
                <a:latin typeface="Arial" panose="020B0604020202020204" pitchFamily="34" charset="0"/>
                <a:cs typeface="Arial" panose="020B0604020202020204" pitchFamily="34" charset="0"/>
                <a:sym typeface="Symbol" panose="05050102010706020507" pitchFamily="18" charset="2"/>
              </a:rPr>
              <a:t>s durch die Arme entfällt</a:t>
            </a:r>
          </a:p>
          <a:p>
            <a:pPr marL="0" indent="0">
              <a:spcBef>
                <a:spcPts val="600"/>
              </a:spcBef>
              <a:buNone/>
            </a:pPr>
            <a:r>
              <a:rPr lang="de-DE" sz="1800" dirty="0">
                <a:latin typeface="Arial" panose="020B0604020202020204" pitchFamily="34" charset="0"/>
                <a:cs typeface="Arial" panose="020B0604020202020204" pitchFamily="34" charset="0"/>
                <a:sym typeface="Symbol" panose="05050102010706020507" pitchFamily="18" charset="2"/>
              </a:rPr>
              <a:t>     (Führung des Gewichtes durch </a:t>
            </a:r>
            <a:r>
              <a:rPr lang="de-DE" sz="1800" dirty="0">
                <a:highlight>
                  <a:srgbClr val="FFFF00"/>
                </a:highlight>
                <a:latin typeface="Arial" panose="020B0604020202020204" pitchFamily="34" charset="0"/>
                <a:cs typeface="Arial" panose="020B0604020202020204" pitchFamily="34" charset="0"/>
                <a:sym typeface="Symbol" panose="05050102010706020507" pitchFamily="18" charset="2"/>
              </a:rPr>
              <a:t>Rollen</a:t>
            </a:r>
            <a:r>
              <a:rPr lang="de-DE" sz="1800" dirty="0">
                <a:latin typeface="Arial" panose="020B0604020202020204" pitchFamily="34" charset="0"/>
                <a:cs typeface="Arial" panose="020B0604020202020204" pitchFamily="34" charset="0"/>
                <a:sym typeface="Symbol" panose="05050102010706020507" pitchFamily="18" charset="2"/>
              </a:rPr>
              <a:t> auf dem Boden)</a:t>
            </a:r>
          </a:p>
          <a:p>
            <a:pPr marL="0" indent="0">
              <a:spcBef>
                <a:spcPts val="600"/>
              </a:spcBef>
              <a:buNone/>
            </a:pPr>
            <a:endParaRPr lang="de-DE" sz="1800" dirty="0">
              <a:latin typeface="Arial" panose="020B0604020202020204" pitchFamily="34" charset="0"/>
              <a:cs typeface="Arial" panose="020B0604020202020204" pitchFamily="34" charset="0"/>
            </a:endParaRPr>
          </a:p>
          <a:p>
            <a:pPr>
              <a:spcBef>
                <a:spcPts val="600"/>
              </a:spcBef>
              <a:buFont typeface="Symbol" panose="05050102010706020507" pitchFamily="18" charset="2"/>
              <a:buChar char="Þ"/>
            </a:pPr>
            <a:r>
              <a:rPr lang="de-DE" sz="1800" dirty="0">
                <a:latin typeface="Arial" panose="020B0604020202020204" pitchFamily="34" charset="0"/>
                <a:cs typeface="Arial" panose="020B0604020202020204" pitchFamily="34" charset="0"/>
                <a:sym typeface="Symbol" panose="05050102010706020507" pitchFamily="18" charset="2"/>
              </a:rPr>
              <a:t> Anforderung/Training an/von Arm und Brustmuskulatur</a:t>
            </a:r>
          </a:p>
          <a:p>
            <a:pPr marL="0" indent="0">
              <a:spcBef>
                <a:spcPts val="600"/>
              </a:spcBef>
              <a:buNone/>
            </a:pPr>
            <a:r>
              <a:rPr lang="de-DE" sz="1800" dirty="0">
                <a:latin typeface="Arial" panose="020B0604020202020204" pitchFamily="34" charset="0"/>
                <a:cs typeface="Arial" panose="020B0604020202020204" pitchFamily="34" charset="0"/>
                <a:sym typeface="Symbol" panose="05050102010706020507" pitchFamily="18" charset="2"/>
              </a:rPr>
              <a:t>    sowie Dehnung der Muskulatur</a:t>
            </a:r>
          </a:p>
        </p:txBody>
      </p:sp>
      <p:pic>
        <p:nvPicPr>
          <p:cNvPr id="4" name="Inhaltsplatzhalter 4">
            <a:extLst>
              <a:ext uri="{FF2B5EF4-FFF2-40B4-BE49-F238E27FC236}">
                <a16:creationId xmlns:a16="http://schemas.microsoft.com/office/drawing/2014/main" id="{C101F598-68C1-3814-18D7-5BC275A05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pic>
        <p:nvPicPr>
          <p:cNvPr id="6" name="Grafik 5" descr="Bodybuilder mit einfarbiger Füllung">
            <a:extLst>
              <a:ext uri="{FF2B5EF4-FFF2-40B4-BE49-F238E27FC236}">
                <a16:creationId xmlns:a16="http://schemas.microsoft.com/office/drawing/2014/main" id="{C665386B-CCFC-3C18-0DF4-7BAE1C4978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79676" y="419689"/>
            <a:ext cx="1333802" cy="1333802"/>
          </a:xfrm>
          <a:prstGeom prst="rect">
            <a:avLst/>
          </a:prstGeom>
        </p:spPr>
      </p:pic>
      <p:pic>
        <p:nvPicPr>
          <p:cNvPr id="8" name="Grafik 7">
            <a:extLst>
              <a:ext uri="{FF2B5EF4-FFF2-40B4-BE49-F238E27FC236}">
                <a16:creationId xmlns:a16="http://schemas.microsoft.com/office/drawing/2014/main" id="{3BAF3FE6-C486-1AF7-392E-A742C5D167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3481" y="1827900"/>
            <a:ext cx="3475180" cy="4633574"/>
          </a:xfrm>
          <a:prstGeom prst="rect">
            <a:avLst/>
          </a:prstGeom>
        </p:spPr>
      </p:pic>
    </p:spTree>
    <p:extLst>
      <p:ext uri="{BB962C8B-B14F-4D97-AF65-F5344CB8AC3E}">
        <p14:creationId xmlns:p14="http://schemas.microsoft.com/office/powerpoint/2010/main" val="3337018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27DCB-256E-AB49-0C41-90101D8C91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EE6172-A468-CEB4-6A2B-5E8EB2FDA386}"/>
              </a:ext>
            </a:extLst>
          </p:cNvPr>
          <p:cNvSpPr>
            <a:spLocks noGrp="1"/>
          </p:cNvSpPr>
          <p:nvPr>
            <p:ph type="title"/>
          </p:nvPr>
        </p:nvSpPr>
        <p:spPr>
          <a:xfrm>
            <a:off x="1306286" y="365126"/>
            <a:ext cx="10396846"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  Die 22 Kreativen Prinzipien</a:t>
            </a:r>
          </a:p>
        </p:txBody>
      </p:sp>
      <p:pic>
        <p:nvPicPr>
          <p:cNvPr id="5" name="Inhaltsplatzhalter 4">
            <a:extLst>
              <a:ext uri="{FF2B5EF4-FFF2-40B4-BE49-F238E27FC236}">
                <a16:creationId xmlns:a16="http://schemas.microsoft.com/office/drawing/2014/main" id="{3E818777-9765-23CF-1280-97BD03DC8C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sp>
        <p:nvSpPr>
          <p:cNvPr id="4" name="Textfeld 3">
            <a:extLst>
              <a:ext uri="{FF2B5EF4-FFF2-40B4-BE49-F238E27FC236}">
                <a16:creationId xmlns:a16="http://schemas.microsoft.com/office/drawing/2014/main" id="{AD1D4278-95D2-3B19-7E5A-0AA211FA4B64}"/>
              </a:ext>
            </a:extLst>
          </p:cNvPr>
          <p:cNvSpPr txBox="1"/>
          <p:nvPr/>
        </p:nvSpPr>
        <p:spPr>
          <a:xfrm>
            <a:off x="1306286" y="1838370"/>
            <a:ext cx="4971536" cy="4863383"/>
          </a:xfrm>
          <a:prstGeom prst="rect">
            <a:avLst/>
          </a:prstGeom>
          <a:noFill/>
        </p:spPr>
        <p:txBody>
          <a:bodyPr wrap="square">
            <a:spAutoFit/>
          </a:bodyPr>
          <a:lstStyle/>
          <a:p>
            <a:pPr>
              <a:lnSpc>
                <a:spcPct val="107000"/>
              </a:lnSpc>
              <a:spcAft>
                <a:spcPts val="800"/>
              </a:spcAft>
              <a:buNone/>
            </a:pPr>
            <a:r>
              <a:rPr lang="de-DE" sz="2400" b="1" kern="100" dirty="0">
                <a:effectLst/>
                <a:latin typeface="Arial" panose="020B0604020202020204" pitchFamily="34" charset="0"/>
                <a:ea typeface="Aptos" panose="020B0004020202020204" pitchFamily="34" charset="0"/>
                <a:cs typeface="Arial" panose="020B0604020202020204" pitchFamily="34" charset="0"/>
              </a:rPr>
              <a:t>Liste der 22 Kreativen Prinzipien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Wiederholen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Rückkopplung, Feedback</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Vorbereiten/Planen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Anpassen/Elastizität </a:t>
            </a:r>
            <a:r>
              <a:rPr lang="de-DE" kern="100" dirty="0">
                <a:latin typeface="Arial" panose="020B0604020202020204" pitchFamily="34" charset="0"/>
                <a:ea typeface="Aptos" panose="020B0004020202020204" pitchFamily="34" charset="0"/>
                <a:cs typeface="Arial" panose="020B0604020202020204" pitchFamily="34" charset="0"/>
              </a:rPr>
              <a:t>↔ Stabilität, Resilienz</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Dimension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Kraft</a:t>
            </a:r>
            <a:r>
              <a:rPr lang="de-DE" kern="100" dirty="0">
                <a:latin typeface="Arial" panose="020B0604020202020204" pitchFamily="34" charset="0"/>
                <a:ea typeface="Aptos" panose="020B0004020202020204" pitchFamily="34" charset="0"/>
                <a:cs typeface="Arial" panose="020B0604020202020204" pitchFamily="34" charset="0"/>
              </a:rPr>
              <a:t> (Anziehen ↔ Abstoßen)</a:t>
            </a:r>
          </a:p>
          <a:p>
            <a:pPr marL="285750" indent="-285750">
              <a:lnSpc>
                <a:spcPct val="107000"/>
              </a:lnSpc>
              <a:spcAft>
                <a:spcPts val="800"/>
              </a:spcAft>
              <a:buFont typeface="Arial" panose="020B0604020202020204" pitchFamily="34" charset="0"/>
              <a:buChar char="•"/>
            </a:pPr>
            <a:r>
              <a:rPr lang="de-DE" sz="1800" kern="100" dirty="0">
                <a:effectLst/>
                <a:highlight>
                  <a:srgbClr val="FFFF00"/>
                </a:highlight>
                <a:latin typeface="Arial" panose="020B0604020202020204" pitchFamily="34" charset="0"/>
                <a:ea typeface="Aptos" panose="020B0004020202020204" pitchFamily="34" charset="0"/>
                <a:cs typeface="Arial" panose="020B0604020202020204" pitchFamily="34" charset="0"/>
              </a:rPr>
              <a:t>Kontrast</a:t>
            </a:r>
            <a:r>
              <a:rPr lang="de-DE" sz="1800" kern="100" dirty="0">
                <a:effectLst/>
                <a:latin typeface="Arial" panose="020B0604020202020204" pitchFamily="34" charset="0"/>
                <a:ea typeface="Aptos" panose="020B0004020202020204" pitchFamily="34" charset="0"/>
                <a:cs typeface="Arial" panose="020B0604020202020204" pitchFamily="34" charset="0"/>
              </a:rPr>
              <a:t> (</a:t>
            </a:r>
            <a:r>
              <a:rPr lang="de-DE" sz="1800" kern="100" dirty="0">
                <a:effectLst/>
                <a:highlight>
                  <a:srgbClr val="FFFF00"/>
                </a:highlight>
                <a:latin typeface="Arial" panose="020B0604020202020204" pitchFamily="34" charset="0"/>
                <a:ea typeface="Aptos" panose="020B0004020202020204" pitchFamily="34" charset="0"/>
                <a:cs typeface="Arial" panose="020B0604020202020204" pitchFamily="34" charset="0"/>
              </a:rPr>
              <a:t>Gleichgewicht</a:t>
            </a:r>
            <a:r>
              <a:rPr lang="de-DE" sz="1800" kern="100" dirty="0">
                <a:effectLst/>
                <a:latin typeface="Arial" panose="020B0604020202020204" pitchFamily="34" charset="0"/>
                <a:ea typeface="Aptos" panose="020B0004020202020204" pitchFamily="34" charset="0"/>
                <a:cs typeface="Arial" panose="020B0604020202020204" pitchFamily="34" charset="0"/>
              </a:rPr>
              <a:t>, </a:t>
            </a:r>
            <a:r>
              <a:rPr lang="de-DE" sz="1800" kern="100" dirty="0">
                <a:effectLst/>
                <a:highlight>
                  <a:srgbClr val="FFFF00"/>
                </a:highlight>
                <a:latin typeface="Arial" panose="020B0604020202020204" pitchFamily="34" charset="0"/>
                <a:ea typeface="Aptos" panose="020B0004020202020204" pitchFamily="34" charset="0"/>
                <a:cs typeface="Arial" panose="020B0604020202020204" pitchFamily="34" charset="0"/>
              </a:rPr>
              <a:t>Gradient</a:t>
            </a:r>
            <a:r>
              <a:rPr lang="de-DE" sz="1800" kern="100" dirty="0">
                <a:effectLst/>
                <a:latin typeface="Arial" panose="020B0604020202020204" pitchFamily="34" charset="0"/>
                <a:ea typeface="Aptos" panose="020B0004020202020204" pitchFamily="34" charset="0"/>
                <a:cs typeface="Arial" panose="020B0604020202020204" pitchFamily="34" charset="0"/>
              </a:rPr>
              <a:t>)</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Periodizität, </a:t>
            </a: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Rhythmus</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Abgrenzung</a:t>
            </a:r>
            <a:r>
              <a:rPr lang="de-DE" kern="100" dirty="0">
                <a:latin typeface="Arial" panose="020B0604020202020204" pitchFamily="34" charset="0"/>
                <a:ea typeface="Aptos" panose="020B0004020202020204" pitchFamily="34" charset="0"/>
                <a:cs typeface="Arial" panose="020B0604020202020204" pitchFamily="34" charset="0"/>
              </a:rPr>
              <a:t> (Verbinden ↔ </a:t>
            </a: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Teilen</a:t>
            </a:r>
            <a:r>
              <a:rPr lang="de-DE" kern="100" dirty="0">
                <a:latin typeface="Arial" panose="020B0604020202020204" pitchFamily="34" charset="0"/>
                <a:ea typeface="Aptos" panose="020B0004020202020204" pitchFamily="34" charset="0"/>
                <a:cs typeface="Arial" panose="020B0604020202020204" pitchFamily="34" charset="0"/>
              </a:rPr>
              <a:t>) </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Beschleunigen ↔ Bremsen</a:t>
            </a:r>
            <a:r>
              <a:rPr lang="de-DE" kern="100" dirty="0">
                <a:latin typeface="Arial" panose="020B0604020202020204" pitchFamily="34" charset="0"/>
                <a:ea typeface="Aptos" panose="020B0004020202020204" pitchFamily="34" charset="0"/>
                <a:cs typeface="Arial" panose="020B0604020202020204" pitchFamily="34" charset="0"/>
              </a:rPr>
              <a:t> </a:t>
            </a: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(Bewegung)</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Wachstum ↔ Schrumpfen, </a:t>
            </a: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Fokus</a:t>
            </a:r>
          </a:p>
        </p:txBody>
      </p:sp>
      <p:sp>
        <p:nvSpPr>
          <p:cNvPr id="3" name="Textfeld 2">
            <a:extLst>
              <a:ext uri="{FF2B5EF4-FFF2-40B4-BE49-F238E27FC236}">
                <a16:creationId xmlns:a16="http://schemas.microsoft.com/office/drawing/2014/main" id="{82823641-C69A-75F8-EDF8-D60960D1F7AA}"/>
              </a:ext>
            </a:extLst>
          </p:cNvPr>
          <p:cNvSpPr txBox="1"/>
          <p:nvPr/>
        </p:nvSpPr>
        <p:spPr>
          <a:xfrm>
            <a:off x="6376676" y="1838370"/>
            <a:ext cx="4789714" cy="4863383"/>
          </a:xfrm>
          <a:prstGeom prst="rect">
            <a:avLst/>
          </a:prstGeom>
          <a:noFill/>
        </p:spPr>
        <p:txBody>
          <a:bodyPr wrap="square">
            <a:spAutoFit/>
          </a:bodyPr>
          <a:lstStyle/>
          <a:p>
            <a:pPr>
              <a:lnSpc>
                <a:spcPct val="107000"/>
              </a:lnSpc>
              <a:spcAft>
                <a:spcPts val="800"/>
              </a:spcAft>
              <a:buNone/>
            </a:pPr>
            <a:endParaRPr lang="de-DE" sz="2400" b="1" kern="100" dirty="0">
              <a:effectLst/>
              <a:latin typeface="Arial" panose="020B0604020202020204" pitchFamily="34" charset="0"/>
              <a:ea typeface="Aptos" panose="020B00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cs typeface="Arial" panose="020B0604020202020204" pitchFamily="34" charset="0"/>
              </a:rPr>
              <a:t>Speichern</a:t>
            </a:r>
            <a:r>
              <a:rPr lang="de-DE" kern="100" dirty="0">
                <a:latin typeface="Arial" panose="020B0604020202020204" pitchFamily="34" charset="0"/>
                <a:cs typeface="Arial" panose="020B0604020202020204" pitchFamily="34" charset="0"/>
              </a:rPr>
              <a:t> ↔ </a:t>
            </a:r>
            <a:r>
              <a:rPr lang="de-DE" kern="100" dirty="0">
                <a:highlight>
                  <a:srgbClr val="FFFF00"/>
                </a:highlight>
                <a:latin typeface="Arial" panose="020B0604020202020204" pitchFamily="34" charset="0"/>
                <a:cs typeface="Arial" panose="020B0604020202020204" pitchFamily="34" charset="0"/>
              </a:rPr>
              <a:t>Ersetzen</a:t>
            </a:r>
            <a:r>
              <a:rPr lang="de-DE" kern="100" dirty="0">
                <a:latin typeface="Arial" panose="020B0604020202020204" pitchFamily="34" charset="0"/>
                <a:cs typeface="Arial" panose="020B0604020202020204" pitchFamily="34" charset="0"/>
              </a:rPr>
              <a:t> (Substitution)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Phasen</a:t>
            </a:r>
            <a:r>
              <a:rPr lang="de-DE" kern="100" dirty="0">
                <a:latin typeface="Arial" panose="020B0604020202020204" pitchFamily="34" charset="0"/>
                <a:ea typeface="Aptos" panose="020B0004020202020204" pitchFamily="34" charset="0"/>
                <a:cs typeface="Arial" panose="020B0604020202020204" pitchFamily="34" charset="0"/>
              </a:rPr>
              <a:t>übergang</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Ressourcen</a:t>
            </a:r>
            <a:r>
              <a:rPr lang="de-DE" kern="100" dirty="0">
                <a:latin typeface="Arial" panose="020B0604020202020204" pitchFamily="34" charset="0"/>
                <a:ea typeface="Aptos" panose="020B0004020202020204" pitchFamily="34" charset="0"/>
                <a:cs typeface="Arial" panose="020B0604020202020204" pitchFamily="34" charset="0"/>
              </a:rPr>
              <a:t> ↔ </a:t>
            </a: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Abfall</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ea typeface="Aptos" panose="020B0004020202020204" pitchFamily="34" charset="0"/>
                <a:cs typeface="Arial" panose="020B0604020202020204" pitchFamily="34" charset="0"/>
              </a:rPr>
              <a:t>Direktion</a:t>
            </a:r>
          </a:p>
          <a:p>
            <a:pPr marL="285750" indent="-285750">
              <a:lnSpc>
                <a:spcPct val="107000"/>
              </a:lnSpc>
              <a:spcAft>
                <a:spcPts val="800"/>
              </a:spcAft>
              <a:buFont typeface="Arial" panose="020B0604020202020204" pitchFamily="34" charset="0"/>
              <a:buChar char="•"/>
            </a:pPr>
            <a:r>
              <a:rPr lang="de-DE" kern="100" dirty="0">
                <a:highlight>
                  <a:srgbClr val="FFFF00"/>
                </a:highlight>
                <a:latin typeface="Arial" panose="020B0604020202020204" pitchFamily="34" charset="0"/>
                <a:cs typeface="Arial" panose="020B0604020202020204" pitchFamily="34" charset="0"/>
              </a:rPr>
              <a:t>Hierarchie</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Symmetrie ↔ </a:t>
            </a:r>
            <a:r>
              <a:rPr lang="de-DE" kern="100" dirty="0" err="1">
                <a:latin typeface="Arial" panose="020B0604020202020204" pitchFamily="34" charset="0"/>
                <a:ea typeface="Aptos" panose="020B0004020202020204" pitchFamily="34" charset="0"/>
                <a:cs typeface="Arial" panose="020B0604020202020204" pitchFamily="34" charset="0"/>
              </a:rPr>
              <a:t>Assymmetrie</a:t>
            </a:r>
            <a:endParaRPr lang="de-DE" kern="100" dirty="0">
              <a:latin typeface="Arial" panose="020B0604020202020204" pitchFamily="34" charset="0"/>
              <a:ea typeface="Aptos" panose="020B00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Erkennen (Maskieren ↔ Aufdecken)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Rotation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Perspektive</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Vernetzen/Verzweigen</a:t>
            </a:r>
          </a:p>
          <a:p>
            <a:pPr marL="285750" indent="-285750">
              <a:lnSpc>
                <a:spcPct val="107000"/>
              </a:lnSpc>
              <a:spcAft>
                <a:spcPts val="800"/>
              </a:spcAft>
              <a:buFont typeface="Arial" panose="020B0604020202020204" pitchFamily="34" charset="0"/>
              <a:buChar char="•"/>
            </a:pPr>
            <a:r>
              <a:rPr lang="de-DE" kern="100" dirty="0">
                <a:latin typeface="Arial" panose="020B0604020202020204" pitchFamily="34" charset="0"/>
                <a:ea typeface="Aptos" panose="020B0004020202020204" pitchFamily="34" charset="0"/>
                <a:cs typeface="Arial" panose="020B0604020202020204" pitchFamily="34" charset="0"/>
              </a:rPr>
              <a:t>Ordnung ↔ Chaos</a:t>
            </a:r>
          </a:p>
        </p:txBody>
      </p:sp>
    </p:spTree>
    <p:extLst>
      <p:ext uri="{BB962C8B-B14F-4D97-AF65-F5344CB8AC3E}">
        <p14:creationId xmlns:p14="http://schemas.microsoft.com/office/powerpoint/2010/main" val="1961422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11209-939D-2915-7DF4-CE358EF09D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FD5450-5EBE-FB4E-60CA-EBF8951D477F}"/>
              </a:ext>
            </a:extLst>
          </p:cNvPr>
          <p:cNvSpPr>
            <a:spLocks noGrp="1"/>
          </p:cNvSpPr>
          <p:nvPr>
            <p:ph type="title"/>
          </p:nvPr>
        </p:nvSpPr>
        <p:spPr>
          <a:xfrm>
            <a:off x="1303481" y="396526"/>
            <a:ext cx="10515600" cy="1356965"/>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  Literatur</a:t>
            </a:r>
            <a:endParaRPr lang="de-DE" sz="3600" dirty="0">
              <a:solidFill>
                <a:schemeClr val="bg1"/>
              </a:solidFill>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285036D-F8D0-ED34-7F9E-E69ED752E438}"/>
              </a:ext>
            </a:extLst>
          </p:cNvPr>
          <p:cNvSpPr>
            <a:spLocks noGrp="1"/>
          </p:cNvSpPr>
          <p:nvPr>
            <p:ph idx="1"/>
          </p:nvPr>
        </p:nvSpPr>
        <p:spPr>
          <a:xfrm>
            <a:off x="838200" y="1944379"/>
            <a:ext cx="10515600" cy="4351338"/>
          </a:xfrm>
        </p:spPr>
        <p:txBody>
          <a:bodyPr>
            <a:normAutofit/>
          </a:bodyPr>
          <a:lstStyle/>
          <a:p>
            <a:pPr algn="l">
              <a:spcAft>
                <a:spcPts val="750"/>
              </a:spcAft>
              <a:buFont typeface="Arial" panose="020B0604020202020204" pitchFamily="34" charset="0"/>
              <a:buChar char="•"/>
            </a:pPr>
            <a:r>
              <a:rPr lang="de-DE" sz="1800" b="0" i="0" dirty="0">
                <a:solidFill>
                  <a:srgbClr val="241717"/>
                </a:solidFill>
                <a:effectLst/>
                <a:latin typeface="Arial" panose="020B0604020202020204" pitchFamily="34" charset="0"/>
                <a:cs typeface="Arial" panose="020B0604020202020204" pitchFamily="34" charset="0"/>
              </a:rPr>
              <a:t>Servay, T. (2024) Die 22 Kreativen Prinzipien Der Evolution: Gezeigt an 6 Disziplinen (1. Aufl. 2024) Springer. ISBN 978-3-662-68 855-7</a:t>
            </a:r>
          </a:p>
          <a:p>
            <a:pPr algn="l">
              <a:spcAft>
                <a:spcPts val="750"/>
              </a:spcAft>
              <a:buFont typeface="Arial" panose="020B0604020202020204" pitchFamily="34" charset="0"/>
              <a:buChar char="•"/>
            </a:pPr>
            <a:r>
              <a:rPr lang="de-DE" sz="1800" dirty="0" err="1">
                <a:latin typeface="Arial" panose="020B0604020202020204" pitchFamily="34" charset="0"/>
                <a:cs typeface="Arial" panose="020B0604020202020204" pitchFamily="34" charset="0"/>
              </a:rPr>
              <a:t>Altschuller</a:t>
            </a:r>
            <a:r>
              <a:rPr lang="de-DE" sz="1800" dirty="0">
                <a:latin typeface="Arial" panose="020B0604020202020204" pitchFamily="34" charset="0"/>
                <a:cs typeface="Arial" panose="020B0604020202020204" pitchFamily="34" charset="0"/>
              </a:rPr>
              <a:t>, G. S. (1973). Erfinden - (k)ein Problem? Eine Anleitung für Neuerer und Erfinder [</a:t>
            </a:r>
            <a:r>
              <a:rPr lang="de-DE" sz="1800" dirty="0" err="1">
                <a:latin typeface="Arial" panose="020B0604020202020204" pitchFamily="34" charset="0"/>
                <a:cs typeface="Arial" panose="020B0604020202020204" pitchFamily="34" charset="0"/>
              </a:rPr>
              <a:t>Inventing</a:t>
            </a:r>
            <a:r>
              <a:rPr lang="de-DE" sz="1800" dirty="0">
                <a:latin typeface="Arial" panose="020B0604020202020204" pitchFamily="34" charset="0"/>
                <a:cs typeface="Arial" panose="020B0604020202020204" pitchFamily="34" charset="0"/>
              </a:rPr>
              <a:t> – </a:t>
            </a:r>
            <a:r>
              <a:rPr lang="de-DE" sz="1800" dirty="0" err="1">
                <a:latin typeface="Arial" panose="020B0604020202020204" pitchFamily="34" charset="0"/>
                <a:cs typeface="Arial" panose="020B0604020202020204" pitchFamily="34" charset="0"/>
              </a:rPr>
              <a:t>no</a:t>
            </a:r>
            <a:r>
              <a:rPr lang="de-DE" sz="1800" dirty="0">
                <a:latin typeface="Arial" panose="020B0604020202020204" pitchFamily="34" charset="0"/>
                <a:cs typeface="Arial" panose="020B0604020202020204" pitchFamily="34" charset="0"/>
              </a:rPr>
              <a:t> Problem? A Manual </a:t>
            </a:r>
            <a:r>
              <a:rPr lang="de-DE" sz="1800" dirty="0" err="1">
                <a:latin typeface="Arial" panose="020B0604020202020204" pitchFamily="34" charset="0"/>
                <a:cs typeface="Arial" panose="020B0604020202020204" pitchFamily="34" charset="0"/>
              </a:rPr>
              <a:t>for</a:t>
            </a:r>
            <a:r>
              <a:rPr lang="de-DE" sz="1800" dirty="0">
                <a:latin typeface="Arial" panose="020B0604020202020204" pitchFamily="34" charset="0"/>
                <a:cs typeface="Arial" panose="020B0604020202020204" pitchFamily="34" charset="0"/>
              </a:rPr>
              <a:t> Innovators and Inventors]. Verlag Tribüne. </a:t>
            </a:r>
          </a:p>
          <a:p>
            <a:pPr algn="l">
              <a:spcAft>
                <a:spcPts val="750"/>
              </a:spcAft>
              <a:buFont typeface="Arial" panose="020B0604020202020204" pitchFamily="34" charset="0"/>
              <a:buChar char="•"/>
            </a:pPr>
            <a:r>
              <a:rPr lang="de-DE" sz="1800" dirty="0" err="1">
                <a:latin typeface="Arial" panose="020B0604020202020204" pitchFamily="34" charset="0"/>
                <a:cs typeface="Arial" panose="020B0604020202020204" pitchFamily="34" charset="0"/>
              </a:rPr>
              <a:t>Altschuller</a:t>
            </a:r>
            <a:r>
              <a:rPr lang="de-DE" sz="1800" dirty="0">
                <a:latin typeface="Arial" panose="020B0604020202020204" pitchFamily="34" charset="0"/>
                <a:cs typeface="Arial" panose="020B0604020202020204" pitchFamily="34" charset="0"/>
              </a:rPr>
              <a:t>, G. S. (2005). 40 </a:t>
            </a:r>
            <a:r>
              <a:rPr lang="de-DE" sz="1800" dirty="0" err="1">
                <a:latin typeface="Arial" panose="020B0604020202020204" pitchFamily="34" charset="0"/>
                <a:cs typeface="Arial" panose="020B0604020202020204" pitchFamily="34" charset="0"/>
              </a:rPr>
              <a:t>principles</a:t>
            </a:r>
            <a:r>
              <a:rPr lang="de-DE" sz="1800" dirty="0">
                <a:latin typeface="Arial" panose="020B0604020202020204" pitchFamily="34" charset="0"/>
                <a:cs typeface="Arial" panose="020B0604020202020204" pitchFamily="34" charset="0"/>
              </a:rPr>
              <a:t>: TRIZ </a:t>
            </a:r>
            <a:r>
              <a:rPr lang="de-DE" sz="1800" dirty="0" err="1">
                <a:latin typeface="Arial" panose="020B0604020202020204" pitchFamily="34" charset="0"/>
                <a:cs typeface="Arial" panose="020B0604020202020204" pitchFamily="34" charset="0"/>
              </a:rPr>
              <a:t>keys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to</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technical</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innovation</a:t>
            </a:r>
            <a:r>
              <a:rPr lang="de-DE" sz="1800" dirty="0">
                <a:latin typeface="Arial" panose="020B0604020202020204" pitchFamily="34" charset="0"/>
                <a:cs typeface="Arial" panose="020B0604020202020204" pitchFamily="34" charset="0"/>
              </a:rPr>
              <a:t> (3rd </a:t>
            </a:r>
            <a:r>
              <a:rPr lang="de-DE" sz="1800" dirty="0" err="1">
                <a:latin typeface="Arial" panose="020B0604020202020204" pitchFamily="34" charset="0"/>
                <a:cs typeface="Arial" panose="020B0604020202020204" pitchFamily="34" charset="0"/>
              </a:rPr>
              <a:t>ed</a:t>
            </a:r>
            <a:r>
              <a:rPr lang="de-DE" sz="1800" dirty="0">
                <a:latin typeface="Arial" panose="020B0604020202020204" pitchFamily="34" charset="0"/>
                <a:cs typeface="Arial" panose="020B0604020202020204" pitchFamily="34" charset="0"/>
              </a:rPr>
              <a:t>.). Technical Innovation Center. </a:t>
            </a:r>
          </a:p>
          <a:p>
            <a:r>
              <a:rPr lang="en-US" sz="1800" b="0" i="0" u="sng" dirty="0">
                <a:solidFill>
                  <a:srgbClr val="241717"/>
                </a:solidFill>
                <a:effectLst/>
                <a:latin typeface="Arial" panose="020B0604020202020204" pitchFamily="34" charset="0"/>
                <a:cs typeface="Arial" panose="020B0604020202020204" pitchFamily="34" charset="0"/>
                <a:hlinkClick r:id="rId2"/>
              </a:rPr>
              <a:t>Article -</a:t>
            </a:r>
            <a:r>
              <a:rPr lang="en-US" sz="1800" b="0" i="0" u="sng" dirty="0">
                <a:solidFill>
                  <a:srgbClr val="241717"/>
                </a:solidFill>
                <a:effectLst/>
                <a:latin typeface="Arial" panose="020B0604020202020204" pitchFamily="34" charset="0"/>
                <a:cs typeface="Arial" panose="020B0604020202020204" pitchFamily="34" charset="0"/>
                <a:hlinkClick r:id="rId3"/>
              </a:rPr>
              <a:t> The Creative Principles - T. Servay - March 1st, 2025</a:t>
            </a:r>
            <a:r>
              <a:rPr lang="en-US" sz="1800" b="0" i="0" dirty="0">
                <a:solidFill>
                  <a:srgbClr val="241717"/>
                </a:solidFill>
                <a:effectLst/>
                <a:latin typeface="Arial" panose="020B0604020202020204" pitchFamily="34" charset="0"/>
                <a:cs typeface="Arial" panose="020B0604020202020204" pitchFamily="34" charset="0"/>
              </a:rPr>
              <a:t>: </a:t>
            </a:r>
            <a:endParaRPr lang="en-US" sz="1800" dirty="0">
              <a:solidFill>
                <a:srgbClr val="241717"/>
              </a:solidFill>
              <a:latin typeface="Arial" panose="020B0604020202020204" pitchFamily="34" charset="0"/>
              <a:cs typeface="Arial" panose="020B0604020202020204" pitchFamily="34" charset="0"/>
            </a:endParaRPr>
          </a:p>
          <a:p>
            <a:pPr marL="0" indent="0">
              <a:spcBef>
                <a:spcPts val="600"/>
              </a:spcBef>
              <a:spcAft>
                <a:spcPts val="600"/>
              </a:spcAft>
              <a:buNone/>
            </a:pPr>
            <a:r>
              <a:rPr lang="en-US" sz="1800" dirty="0">
                <a:solidFill>
                  <a:srgbClr val="241717"/>
                </a:solidFill>
                <a:latin typeface="Arial" panose="020B0604020202020204" pitchFamily="34" charset="0"/>
                <a:cs typeface="Arial" panose="020B0604020202020204" pitchFamily="34" charset="0"/>
              </a:rPr>
              <a:t>    https://www.kreative-prinzipien.de/Mehr-Infos</a:t>
            </a:r>
            <a:endParaRPr lang="en-US" sz="1800" b="0" i="0" dirty="0">
              <a:solidFill>
                <a:srgbClr val="677475"/>
              </a:solidFill>
              <a:effectLst/>
              <a:latin typeface="Arial" panose="020B0604020202020204" pitchFamily="34" charset="0"/>
              <a:cs typeface="Arial" panose="020B0604020202020204" pitchFamily="34" charset="0"/>
            </a:endParaRPr>
          </a:p>
          <a:p>
            <a:pPr>
              <a:spcAft>
                <a:spcPts val="750"/>
              </a:spcAft>
            </a:pPr>
            <a:r>
              <a:rPr lang="de-DE" sz="1800" dirty="0">
                <a:latin typeface="Arial" panose="020B0604020202020204" pitchFamily="34" charset="0"/>
                <a:cs typeface="Arial" panose="020B0604020202020204" pitchFamily="34" charset="0"/>
              </a:rPr>
              <a:t>Mayer, J. &amp; Hermann, H-D. , (2015) Mentales Training, (3. Aufl. 2015) Springer. ISBN 978-3-662-46818-0</a:t>
            </a:r>
          </a:p>
          <a:p>
            <a:r>
              <a:rPr lang="de-DE" sz="1800">
                <a:latin typeface="Arial" panose="020B0604020202020204" pitchFamily="34" charset="0"/>
                <a:cs typeface="Arial" panose="020B0604020202020204" pitchFamily="34" charset="0"/>
              </a:rPr>
              <a:t>Eberspächer, Hans </a:t>
            </a:r>
            <a:r>
              <a:rPr lang="de-DE" sz="1800" dirty="0">
                <a:latin typeface="Arial" panose="020B0604020202020204" pitchFamily="34" charset="0"/>
                <a:cs typeface="Arial" panose="020B0604020202020204" pitchFamily="34" charset="0"/>
              </a:rPr>
              <a:t>(1995) Mentales Training: Ein Handbuch für Trainer und Sportler, 4. Auflage, </a:t>
            </a:r>
            <a:r>
              <a:rPr lang="de-DE" sz="1800" dirty="0" err="1">
                <a:latin typeface="Arial" panose="020B0604020202020204" pitchFamily="34" charset="0"/>
                <a:cs typeface="Arial" panose="020B0604020202020204" pitchFamily="34" charset="0"/>
              </a:rPr>
              <a:t>Sportinform</a:t>
            </a:r>
            <a:r>
              <a:rPr lang="de-DE" sz="1800" dirty="0">
                <a:latin typeface="Arial" panose="020B0604020202020204" pitchFamily="34" charset="0"/>
                <a:cs typeface="Arial" panose="020B0604020202020204" pitchFamily="34" charset="0"/>
              </a:rPr>
              <a:t> Verlag. </a:t>
            </a:r>
            <a:r>
              <a:rPr lang="de-DE" sz="1800" dirty="0">
                <a:solidFill>
                  <a:srgbClr val="241717"/>
                </a:solidFill>
                <a:latin typeface="Arial" panose="020B0604020202020204" pitchFamily="34" charset="0"/>
                <a:cs typeface="Arial" panose="020B0604020202020204" pitchFamily="34" charset="0"/>
              </a:rPr>
              <a:t>ISBN 3-8254-0431-5</a:t>
            </a:r>
            <a:endParaRPr lang="de-DE" sz="1800" dirty="0">
              <a:latin typeface="Arial" panose="020B0604020202020204" pitchFamily="34" charset="0"/>
              <a:cs typeface="Arial" panose="020B0604020202020204" pitchFamily="34" charset="0"/>
            </a:endParaRPr>
          </a:p>
          <a:p>
            <a:endParaRPr lang="de-DE" sz="1800" dirty="0">
              <a:latin typeface="Arial" panose="020B0604020202020204" pitchFamily="34" charset="0"/>
              <a:cs typeface="Arial" panose="020B0604020202020204" pitchFamily="34" charset="0"/>
            </a:endParaRPr>
          </a:p>
        </p:txBody>
      </p:sp>
      <p:pic>
        <p:nvPicPr>
          <p:cNvPr id="4" name="Inhaltsplatzhalter 4">
            <a:extLst>
              <a:ext uri="{FF2B5EF4-FFF2-40B4-BE49-F238E27FC236}">
                <a16:creationId xmlns:a16="http://schemas.microsoft.com/office/drawing/2014/main" id="{6CE69AF7-E1C8-DF68-5CE5-E9D49941F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41" y="365125"/>
            <a:ext cx="921491" cy="1388366"/>
          </a:xfrm>
          <a:prstGeom prst="rect">
            <a:avLst/>
          </a:prstGeom>
        </p:spPr>
      </p:pic>
    </p:spTree>
    <p:extLst>
      <p:ext uri="{BB962C8B-B14F-4D97-AF65-F5344CB8AC3E}">
        <p14:creationId xmlns:p14="http://schemas.microsoft.com/office/powerpoint/2010/main" val="3377556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3EC6A-7BE1-56A5-5A95-A9F06E02A9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5425B9-CE42-371D-F280-C179084383B3}"/>
              </a:ext>
            </a:extLst>
          </p:cNvPr>
          <p:cNvSpPr>
            <a:spLocks noGrp="1"/>
          </p:cNvSpPr>
          <p:nvPr>
            <p:ph type="title"/>
          </p:nvPr>
        </p:nvSpPr>
        <p:spPr>
          <a:xfrm>
            <a:off x="1306286" y="365126"/>
            <a:ext cx="10224654"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 Zusatzinfo: Die Kreativen Prinzipien</a:t>
            </a:r>
          </a:p>
        </p:txBody>
      </p:sp>
      <p:pic>
        <p:nvPicPr>
          <p:cNvPr id="5" name="Inhaltsplatzhalter 4">
            <a:extLst>
              <a:ext uri="{FF2B5EF4-FFF2-40B4-BE49-F238E27FC236}">
                <a16:creationId xmlns:a16="http://schemas.microsoft.com/office/drawing/2014/main" id="{7991DD53-56D3-22F0-C00C-E34C26DD02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pic>
        <p:nvPicPr>
          <p:cNvPr id="6" name="Grafik 5">
            <a:extLst>
              <a:ext uri="{FF2B5EF4-FFF2-40B4-BE49-F238E27FC236}">
                <a16:creationId xmlns:a16="http://schemas.microsoft.com/office/drawing/2014/main" id="{E61957A5-80D2-5016-C103-1D56ED03C81D}"/>
              </a:ext>
            </a:extLst>
          </p:cNvPr>
          <p:cNvPicPr>
            <a:picLocks noChangeAspect="1"/>
          </p:cNvPicPr>
          <p:nvPr/>
        </p:nvPicPr>
        <p:blipFill>
          <a:blip r:embed="rId3"/>
          <a:srcRect t="6793"/>
          <a:stretch/>
        </p:blipFill>
        <p:spPr>
          <a:xfrm>
            <a:off x="1396313" y="2269970"/>
            <a:ext cx="7351446" cy="4238368"/>
          </a:xfrm>
          <a:prstGeom prst="rect">
            <a:avLst/>
          </a:prstGeom>
        </p:spPr>
      </p:pic>
      <p:sp>
        <p:nvSpPr>
          <p:cNvPr id="7" name="Textfeld 6">
            <a:extLst>
              <a:ext uri="{FF2B5EF4-FFF2-40B4-BE49-F238E27FC236}">
                <a16:creationId xmlns:a16="http://schemas.microsoft.com/office/drawing/2014/main" id="{D4BA3D8D-BAA4-0AB6-3899-AA0E7C996711}"/>
              </a:ext>
            </a:extLst>
          </p:cNvPr>
          <p:cNvSpPr txBox="1"/>
          <p:nvPr/>
        </p:nvSpPr>
        <p:spPr>
          <a:xfrm>
            <a:off x="1396313" y="1827065"/>
            <a:ext cx="4301242" cy="369332"/>
          </a:xfrm>
          <a:prstGeom prst="rect">
            <a:avLst/>
          </a:prstGeom>
          <a:noFill/>
        </p:spPr>
        <p:txBody>
          <a:bodyPr wrap="none" rtlCol="0">
            <a:spAutoFit/>
          </a:bodyPr>
          <a:lstStyle/>
          <a:p>
            <a:r>
              <a:rPr lang="de-DE" b="1" dirty="0">
                <a:latin typeface="Arial" panose="020B0604020202020204" pitchFamily="34" charset="0"/>
                <a:cs typeface="Arial" panose="020B0604020202020204" pitchFamily="34" charset="0"/>
              </a:rPr>
              <a:t>Webseite: www.kreative-prinzipien.de</a:t>
            </a:r>
          </a:p>
        </p:txBody>
      </p:sp>
    </p:spTree>
    <p:extLst>
      <p:ext uri="{BB962C8B-B14F-4D97-AF65-F5344CB8AC3E}">
        <p14:creationId xmlns:p14="http://schemas.microsoft.com/office/powerpoint/2010/main" val="4276462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67E7-BC0E-68C0-22ED-F594CC9363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330C74-F657-88C2-8A48-2680AA410DF3}"/>
              </a:ext>
            </a:extLst>
          </p:cNvPr>
          <p:cNvSpPr>
            <a:spLocks noGrp="1"/>
          </p:cNvSpPr>
          <p:nvPr>
            <p:ph type="title"/>
          </p:nvPr>
        </p:nvSpPr>
        <p:spPr>
          <a:xfrm>
            <a:off x="1306286" y="365126"/>
            <a:ext cx="10224654" cy="1388366"/>
          </a:xfrm>
          <a:solidFill>
            <a:srgbClr val="663300"/>
          </a:solidFill>
        </p:spPr>
        <p:txBody>
          <a:bodyPr/>
          <a:lstStyle/>
          <a:p>
            <a:r>
              <a:rPr lang="de-DE" b="1" dirty="0">
                <a:solidFill>
                  <a:schemeClr val="bg1"/>
                </a:solidFill>
                <a:latin typeface="Arial" panose="020B0604020202020204" pitchFamily="34" charset="0"/>
                <a:cs typeface="Arial" panose="020B0604020202020204" pitchFamily="34" charset="0"/>
              </a:rPr>
              <a:t> Zusatzinfo: Die Kreativen Prinzipien</a:t>
            </a:r>
          </a:p>
        </p:txBody>
      </p:sp>
      <p:pic>
        <p:nvPicPr>
          <p:cNvPr id="5" name="Inhaltsplatzhalter 4">
            <a:extLst>
              <a:ext uri="{FF2B5EF4-FFF2-40B4-BE49-F238E27FC236}">
                <a16:creationId xmlns:a16="http://schemas.microsoft.com/office/drawing/2014/main" id="{C3E1F06B-44BB-1ECB-3F29-79626407DD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041" y="365125"/>
            <a:ext cx="921491" cy="1388366"/>
          </a:xfrm>
        </p:spPr>
      </p:pic>
      <p:sp>
        <p:nvSpPr>
          <p:cNvPr id="3" name="Textfeld 2">
            <a:extLst>
              <a:ext uri="{FF2B5EF4-FFF2-40B4-BE49-F238E27FC236}">
                <a16:creationId xmlns:a16="http://schemas.microsoft.com/office/drawing/2014/main" id="{ED11F03B-D66B-658D-A10D-05A9347CC882}"/>
              </a:ext>
            </a:extLst>
          </p:cNvPr>
          <p:cNvSpPr txBox="1"/>
          <p:nvPr/>
        </p:nvSpPr>
        <p:spPr>
          <a:xfrm>
            <a:off x="4287794" y="1983178"/>
            <a:ext cx="7243146" cy="4507709"/>
          </a:xfrm>
          <a:prstGeom prst="rect">
            <a:avLst/>
          </a:prstGeom>
          <a:solidFill>
            <a:schemeClr val="accent4">
              <a:lumMod val="60000"/>
              <a:lumOff val="40000"/>
            </a:schemeClr>
          </a:solidFill>
        </p:spPr>
        <p:txBody>
          <a:bodyPr wrap="square" rtlCol="0">
            <a:spAutoFit/>
          </a:bodyPr>
          <a:lstStyle/>
          <a:p>
            <a:pPr lvl="1">
              <a:lnSpc>
                <a:spcPct val="150000"/>
              </a:lnSpc>
            </a:pPr>
            <a:endParaRPr lang="de-DE" sz="2400" dirty="0">
              <a:hlinkClick r:id="rId3"/>
            </a:endParaRPr>
          </a:p>
          <a:p>
            <a:pPr lvl="1">
              <a:lnSpc>
                <a:spcPct val="150000"/>
              </a:lnSpc>
            </a:pPr>
            <a:r>
              <a:rPr lang="de-DE" sz="2400" dirty="0">
                <a:hlinkClick r:id="rId4"/>
              </a:rPr>
              <a:t>Die 22 kreativen Prinzipien der Evolution: </a:t>
            </a:r>
          </a:p>
          <a:p>
            <a:pPr lvl="1">
              <a:lnSpc>
                <a:spcPct val="150000"/>
              </a:lnSpc>
            </a:pPr>
            <a:r>
              <a:rPr lang="de-DE" sz="2400" dirty="0">
                <a:hlinkClick r:id="rId4"/>
              </a:rPr>
              <a:t>Gezeigt an 6 Disziplinen | </a:t>
            </a:r>
            <a:r>
              <a:rPr lang="de-DE" sz="2400" dirty="0" err="1">
                <a:hlinkClick r:id="rId4"/>
              </a:rPr>
              <a:t>SpringerLink</a:t>
            </a:r>
            <a:endParaRPr lang="de-DE" sz="2400" dirty="0"/>
          </a:p>
          <a:p>
            <a:pPr lvl="1">
              <a:lnSpc>
                <a:spcPct val="150000"/>
              </a:lnSpc>
            </a:pPr>
            <a:endParaRPr lang="de-DE" altLang="de-DE" sz="2200" b="1" u="sng" dirty="0">
              <a:latin typeface="Arial" panose="020B0604020202020204" pitchFamily="34" charset="0"/>
              <a:ea typeface="Times New Roman" panose="02020603050405020304" pitchFamily="18" charset="0"/>
              <a:cs typeface="Arial" panose="020B0604020202020204" pitchFamily="34" charset="0"/>
            </a:endParaRPr>
          </a:p>
          <a:p>
            <a:pPr lvl="1">
              <a:lnSpc>
                <a:spcPct val="150000"/>
              </a:lnSpc>
            </a:pPr>
            <a:endParaRPr kumimoji="0" lang="de-DE" altLang="de-DE" sz="2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lvl="1">
              <a:lnSpc>
                <a:spcPct val="150000"/>
              </a:lnSpc>
            </a:pPr>
            <a:endParaRPr lang="de-DE" altLang="de-DE" sz="2200" b="1" u="sng" dirty="0">
              <a:latin typeface="Arial" panose="020B0604020202020204" pitchFamily="34" charset="0"/>
              <a:ea typeface="Times New Roman" panose="02020603050405020304" pitchFamily="18" charset="0"/>
              <a:cs typeface="Arial" panose="020B0604020202020204" pitchFamily="34" charset="0"/>
            </a:endParaRPr>
          </a:p>
          <a:p>
            <a:pPr lvl="1">
              <a:lnSpc>
                <a:spcPct val="150000"/>
              </a:lnSpc>
            </a:pPr>
            <a:endParaRPr kumimoji="0" lang="de-DE" altLang="de-DE" sz="24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lvl="1">
              <a:lnSpc>
                <a:spcPct val="150000"/>
              </a:lnSpc>
            </a:pPr>
            <a:endParaRPr lang="de-DE" altLang="de-DE" sz="1000" b="1" u="sng" dirty="0">
              <a:latin typeface="Arial" panose="020B0604020202020204" pitchFamily="34" charset="0"/>
              <a:ea typeface="Times New Roman" panose="02020603050405020304" pitchFamily="18" charset="0"/>
              <a:cs typeface="Arial" panose="020B0604020202020204" pitchFamily="34" charset="0"/>
            </a:endParaRPr>
          </a:p>
          <a:p>
            <a:pPr lvl="1">
              <a:lnSpc>
                <a:spcPct val="150000"/>
              </a:lnSpc>
            </a:pPr>
            <a:endParaRPr lang="de-DE" altLang="de-DE" sz="2200" b="1" u="sng" dirty="0">
              <a:latin typeface="Arial" panose="020B0604020202020204" pitchFamily="34" charset="0"/>
              <a:ea typeface="Times New Roman" panose="02020603050405020304" pitchFamily="18" charset="0"/>
              <a:cs typeface="Arial" panose="020B0604020202020204" pitchFamily="34" charset="0"/>
            </a:endParaRPr>
          </a:p>
        </p:txBody>
      </p:sp>
      <p:pic>
        <p:nvPicPr>
          <p:cNvPr id="4" name="Inhaltsplatzhalter 4">
            <a:extLst>
              <a:ext uri="{FF2B5EF4-FFF2-40B4-BE49-F238E27FC236}">
                <a16:creationId xmlns:a16="http://schemas.microsoft.com/office/drawing/2014/main" id="{5EEE0A50-F1B8-1CE9-194C-6B6B537D4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285" y="1983178"/>
            <a:ext cx="2981509" cy="4492096"/>
          </a:xfrm>
          <a:prstGeom prst="rect">
            <a:avLst/>
          </a:prstGeom>
        </p:spPr>
      </p:pic>
    </p:spTree>
    <p:extLst>
      <p:ext uri="{BB962C8B-B14F-4D97-AF65-F5344CB8AC3E}">
        <p14:creationId xmlns:p14="http://schemas.microsoft.com/office/powerpoint/2010/main" val="374673661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1363</Words>
  <Application>Microsoft Office PowerPoint</Application>
  <PresentationFormat>Breitbild</PresentationFormat>
  <Paragraphs>234</Paragraphs>
  <Slides>17</Slides>
  <Notes>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17</vt:i4>
      </vt:variant>
    </vt:vector>
  </HeadingPairs>
  <TitlesOfParts>
    <vt:vector size="24" baseType="lpstr">
      <vt:lpstr>Arial</vt:lpstr>
      <vt:lpstr>Calibri</vt:lpstr>
      <vt:lpstr>Calibri Light</vt:lpstr>
      <vt:lpstr>Courier New</vt:lpstr>
      <vt:lpstr>Symbol</vt:lpstr>
      <vt:lpstr>Wingdings</vt:lpstr>
      <vt:lpstr>Office</vt:lpstr>
      <vt:lpstr>PowerPoint-Präsentation</vt:lpstr>
      <vt:lpstr>PowerPoint-Präsentation</vt:lpstr>
      <vt:lpstr>Einführung in die Kreativen Prinzipien</vt:lpstr>
      <vt:lpstr>Einführung in die Kreativen Prinzipien</vt:lpstr>
      <vt:lpstr>Einführung in die Kreativen Prinzipien</vt:lpstr>
      <vt:lpstr>Das Kreative Prinzip Wiederholung</vt:lpstr>
      <vt:lpstr>Das Kreative Prinzip Rückkopplung</vt:lpstr>
      <vt:lpstr>Das System Mensch (Systemtheorie)</vt:lpstr>
      <vt:lpstr>Das System Mensch (Systemtheorie)</vt:lpstr>
      <vt:lpstr>Das System &amp; 11 Kreative Prinzipien</vt:lpstr>
      <vt:lpstr>Mentales Training</vt:lpstr>
      <vt:lpstr>Das Kreative Prinzip Vorbereiten/Planen</vt:lpstr>
      <vt:lpstr>Anpassung von Übungen</vt:lpstr>
      <vt:lpstr>  Die 22 Kreativen Prinzipien</vt:lpstr>
      <vt:lpstr>  Literatur</vt:lpstr>
      <vt:lpstr> Zusatzinfo: Die Kreativen Prinzipien</vt:lpstr>
      <vt:lpstr> Zusatzinfo: Die Kreativen Prinzipien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dc:creator>
  <cp:lastModifiedBy>Thomas</cp:lastModifiedBy>
  <cp:revision>854</cp:revision>
  <cp:lastPrinted>2025-06-12T08:37:19Z</cp:lastPrinted>
  <dcterms:created xsi:type="dcterms:W3CDTF">2025-05-10T16:45:22Z</dcterms:created>
  <dcterms:modified xsi:type="dcterms:W3CDTF">2025-11-15T11:21:19Z</dcterms:modified>
</cp:coreProperties>
</file>